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sldIdLst>
    <p:sldId id="283" r:id="rId4"/>
    <p:sldId id="284" r:id="rId5"/>
    <p:sldId id="275" r:id="rId6"/>
    <p:sldId id="261" r:id="rId7"/>
    <p:sldId id="302" r:id="rId8"/>
    <p:sldId id="301" r:id="rId9"/>
    <p:sldId id="294" r:id="rId10"/>
    <p:sldId id="317" r:id="rId11"/>
    <p:sldId id="295" r:id="rId12"/>
    <p:sldId id="289" r:id="rId13"/>
    <p:sldId id="288" r:id="rId14"/>
    <p:sldId id="292" r:id="rId15"/>
    <p:sldId id="264" r:id="rId16"/>
    <p:sldId id="303" r:id="rId17"/>
    <p:sldId id="318" r:id="rId18"/>
    <p:sldId id="265" r:id="rId19"/>
    <p:sldId id="266" r:id="rId20"/>
    <p:sldId id="304" r:id="rId21"/>
    <p:sldId id="319" r:id="rId22"/>
    <p:sldId id="306" r:id="rId23"/>
    <p:sldId id="267" r:id="rId24"/>
    <p:sldId id="305" r:id="rId25"/>
    <p:sldId id="307" r:id="rId26"/>
    <p:sldId id="308" r:id="rId27"/>
    <p:sldId id="310" r:id="rId28"/>
    <p:sldId id="311" r:id="rId29"/>
    <p:sldId id="312" r:id="rId30"/>
    <p:sldId id="320" r:id="rId31"/>
    <p:sldId id="313" r:id="rId32"/>
    <p:sldId id="314" r:id="rId33"/>
    <p:sldId id="290" r:id="rId34"/>
    <p:sldId id="291" r:id="rId35"/>
    <p:sldId id="315" r:id="rId36"/>
    <p:sldId id="316" r:id="rId37"/>
    <p:sldId id="285" r:id="rId38"/>
    <p:sldId id="286" r:id="rId3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82043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16850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91017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A8549-C8A7-48B9-9622-B2B95410E8EA}" type="datetimeFigureOut">
              <a:rPr lang="en-US"/>
              <a:pPr>
                <a:defRPr/>
              </a:pPr>
              <a:t>9/27/2021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CEAE1-1968-411E-B95F-BC6DF0595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8131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1D0AB1-D3ED-47E0-B8CA-04E3E44FD5D4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DF1EA-26DE-45B3-B68E-CE674B9245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8235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C6811-26BB-4BCF-A505-6ACF82B87103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D5EFE-8E20-43BC-81B9-F83E0E9D93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37855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90C411-1247-4545-B2FC-1B26984299ED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1131E-5328-44E5-AE49-07DEE3713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3944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4BC05E-0BC1-41D4-9CBC-B880B54F43BF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6DDCC-6486-470C-A6D0-88D10D1243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80327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823D79-F18F-497C-AAD7-EBFE40ED837D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59097-94F8-4CD4-8B96-F5417E9480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249222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981FFA-6D47-493D-85B9-CE18CEAF00D0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2CBBD-873C-455B-8D46-68CC530CB8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7188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E1CED5-C8D0-45F2-9E08-8F87CBC88AEC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5179B-FC2C-4887-9931-22466A8AB7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46184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537233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622D1B-D55D-4433-8F8C-F09A5D33EB27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A02C5-1453-430E-A4AC-3E1806F63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727101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786308-11A3-486B-9A0F-ACF8B12207C5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460F6-18F3-4333-B7C5-32A2C84195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490737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885B3-3F1D-4BEC-9894-6C2EB2304141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AA4EE-446F-49F8-BD6B-BC573B3E1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6146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901288-0483-496B-96FC-510196378120}" type="datetime1">
              <a:rPr lang="en-US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96E20-4855-4624-8E76-10A774C994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711796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3A39C-CD91-4464-BAC4-367269926D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026B9-7476-43F4-BC3D-914D87E72A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6559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6C0A-1757-4B88-8CD9-A666DFF5A1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F5785-5AD0-4495-BBB2-A797CA22B3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2062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F90DB-B5EC-45FE-9F86-44A07ABEFA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F8C84-AE7C-4E9B-9FC1-ED080A7E24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436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5BD7-FE0A-4CF1-AE47-66BCFAC6CD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22681-A7E0-43AD-AAA7-6D9E78DBB5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6459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A3DAA-4BD0-4AFD-AACF-6D35D5DF1B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23124-CEE8-485A-B2A4-93F0879984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2620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06FCE-0F0E-49BF-93B5-02D10C7FF7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AEDD3-5737-4F7B-B7C2-35225B2DE3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663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928354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E3D67-B75F-46E9-B89F-DD7B55EF36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F8B8-F2D2-4BAF-866F-1D0337738B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2404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010-6EBF-48CC-A09D-FC81D9C856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CB88C-6103-45D9-B68F-A25F049F4E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5205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3DB4-8A94-4892-85B4-16BC793B0D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85E11-0835-46FB-85E8-42597895F0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0062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DF02C-E767-4F5A-B939-634589F02C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22721-E826-40F9-8A10-47DC65AD3F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527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6272B-8A63-454B-94CB-4BA39B16AF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4428-A2E2-4CE3-B585-69CD9B76FF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261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52600" y="457200"/>
            <a:ext cx="71628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28570-8F9E-41C1-9707-056E3C1631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1721222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33C297-5369-4457-8E6B-5DA2E6A10F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200469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0B2757-6EFD-42B3-8818-9C95292CE6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325191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92998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12194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06441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148055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26166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10082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17600-0BEA-408A-99FF-96005A96155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60421-8000-4C2C-B889-AC5E217C9F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57339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9B38D5-A89F-4C72-A728-0DBA7E4D714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9/27/2021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Bùi Thị Tuyết- SP hoá k34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2E5667-30CC-4C61-AEF9-C79EEF8644F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379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45AC99-C887-4091-A674-CEF8E4A523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5675CD-3218-4DAD-8172-2C98407B47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229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thoiaotrang.com/images/rose1.gif" TargetMode="Externa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http://www.thoiaotrang.com/images/rose1.gi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OneDrive\Desktop\h&#243;a%20h&#7885;c%20n&#259;m%202021-2022\H&#243;a%20h&#7885;c%209\h&#243;a%209%20k&#236;%20I%20n&#259;m%2021%20-22\Cu%20voi%20H2SO4%20loang%20va%20dac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http://www.thoiaotrang.com/images/rose1.gi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http://www.thoiaotrang.com/images/rose1.gi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OneDrive\Desktop\h&#243;a%20h&#7885;c%20n&#259;m%202021-2022\H&#243;a%20h&#7885;c%209\h&#243;a%209%20k&#236;%20I%20n&#259;m%2021%20-22\Axit%20sunfuric%20t&#225;c%20d&#7909;ng%20v&#7899;i%20&#273;&#432;&#7901;ng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gif"/><Relationship Id="rId7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http://www.thoiaotrang.com/images/rose1.gi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OneDrive\Desktop\h&#243;a%20h&#7885;c%20n&#259;m%202021-2022\H&#243;a%20h&#7885;c%209\h&#243;a%209%20k&#236;%20I%20n&#259;m%2021%20-22\Th&#237;%20nghi&#7879;m%20nh&#7853;n%20bi&#7871;t%20mu&#7889;i%20sunfat%20v&#224;%20axit%20sunfuric%20-%20Th&#237;%20nghi&#7879;m%20Ho&#225;%20h&#7885;c.mp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u%20an%20VVOB\GA%20DTH8\khaimac.WAV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http://www.thoiaotrang.com/images/rose1.gif" TargetMode="Externa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media" Target="../media/media1.mp4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http://www.thoiaotrang.com/images/rose1.gif" TargetMode="Externa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pc\OneDrive\Desktop\h&#243;a%20h&#7885;c%20n&#259;m%202021-2022\H&#243;a%20h&#7885;c%209\h&#243;a%209%20k&#236;%20I%20n&#259;m%2021%20-22\C&#225;ch%20pha%20lo&#227;ng%20axit%20H2SO4%20&#273;&#7863;c%20-%20H&#243;a%20Ch&#7845;t%20VietChem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0" y="1143000"/>
            <a:ext cx="89154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 descr="3d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85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3d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447800"/>
            <a:ext cx="838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3d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895600"/>
            <a:ext cx="838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3d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90800"/>
            <a:ext cx="838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3d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0"/>
            <a:ext cx="838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d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838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209800" y="6019800"/>
            <a:ext cx="44878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6600" b="1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  <a:cs typeface="+mn-cs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-304800" y="6019800"/>
            <a:ext cx="320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600" b="1">
              <a:solidFill>
                <a:srgbClr val="CC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  <a:cs typeface="+mn-cs"/>
            </a:endParaRPr>
          </a:p>
        </p:txBody>
      </p:sp>
      <p:pic>
        <p:nvPicPr>
          <p:cNvPr id="2059" name="Picture 25" descr="2309202tv2q8adp8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9890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7" descr="2309202tv2q8adp8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5084763"/>
            <a:ext cx="989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9" descr="2309202tv2q8adp8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105400"/>
            <a:ext cx="9890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Box 1"/>
          <p:cNvSpPr txBox="1">
            <a:spLocks noChangeArrowheads="1"/>
          </p:cNvSpPr>
          <p:nvPr/>
        </p:nvSpPr>
        <p:spPr bwMode="auto">
          <a:xfrm>
            <a:off x="533400" y="1266825"/>
            <a:ext cx="78914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HÓA HỌC 9</a:t>
            </a:r>
            <a:endParaRPr lang="en-US" sz="4000" b="1" dirty="0">
              <a:solidFill>
                <a:srgbClr val="FF0000"/>
              </a:solidFill>
              <a:latin typeface="VNI-Times" pitchFamily="2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090" name="TextBox 4"/>
          <p:cNvSpPr txBox="1">
            <a:spLocks noChangeArrowheads="1"/>
          </p:cNvSpPr>
          <p:nvPr/>
        </p:nvSpPr>
        <p:spPr bwMode="auto">
          <a:xfrm>
            <a:off x="-304800" y="3744913"/>
            <a:ext cx="74628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vi-VN" sz="6000" b="1">
              <a:solidFill>
                <a:srgbClr val="FF0000"/>
              </a:solidFill>
              <a:latin typeface="VNI-Times" pitchFamily="2" charset="0"/>
              <a:cs typeface="Times New Roman" pitchFamily="18" charset="0"/>
            </a:endParaRPr>
          </a:p>
        </p:txBody>
      </p:sp>
      <p:sp>
        <p:nvSpPr>
          <p:cNvPr id="2065" name="TextBox 1"/>
          <p:cNvSpPr txBox="1">
            <a:spLocks noChangeArrowheads="1"/>
          </p:cNvSpPr>
          <p:nvPr/>
        </p:nvSpPr>
        <p:spPr bwMode="auto">
          <a:xfrm>
            <a:off x="228600" y="6278563"/>
            <a:ext cx="5191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vi-VN" sz="2800" b="1">
              <a:latin typeface="VNI-Times" pitchFamily="2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893763" y="2270125"/>
            <a:ext cx="792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446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937 0.00762 L -1.14063 -0.0367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00" y="-2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69 -0.00301 C 0.24913 0.00046 0.15642 0.00393 0.12413 0.00393 C -0.08195 0.00393 -0.29341 -0.05162 -0.29341 -0.10718 C -0.29341 -0.07917 -0.39931 -0.05162 -0.49931 -0.05162 C -0.60521 -0.05162 -0.70486 -0.07963 -0.70486 -0.10718 C -0.70486 -0.09329 -0.75816 -0.07917 -0.81094 -0.07917 C -0.86389 -0.07917 -0.9165 -0.09282 -0.9165 -0.10718 C -0.9165 -0.1 -0.94289 -0.09329 -0.96962 -0.09329 C -0.99618 -0.09329 -1.02257 -0.10046 -1.02257 -0.10718 C -1.02257 -0.10347 -1.03611 -0.1 -1.04896 -0.1 C -1.05556 -0.1 -1.07552 -0.10347 -1.07552 -0.10718 C -1.07552 -0.10532 -1.08212 -0.10347 -1.08924 -0.10347 C -1.08924 -0.10394 -1.10278 -0.10532 -1.10278 -0.10718 C -1.10278 -0.10625 -1.10278 -0.10532 -1.10973 -0.10532 C -1.10973 -0.10579 -1.11684 -0.10625 -1.11684 -0.10718 C -1.11684 -0.10671 -1.11684 -0.10625 -1.11684 -0.10579 C -1.12379 -0.10579 -1.12379 -0.10625 -1.12379 -0.10671 C -1.13039 -0.10671 -1.13039 -0.10625 -1.13039 -0.10579 C -1.13768 -0.10579 -1.13768 -0.10625 -1.13768 -0.10671 " pathEditMode="relative" rAng="10800000" ptsTypes="ff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0" y="-4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8659E-6 C -0.01527 0.02706 -0.04305 0.06476 -0.12777 0.04325 C -0.24982 0.01388 -0.23871 -0.13112 -0.38454 -0.16813 C -0.51475 -0.19958 -0.46284 -0.05758 -0.58888 -0.0888 C -0.72031 -0.12141 -0.63732 -0.19449 -0.77743 -0.22918 C -0.90364 -0.25994 -0.84131 -0.18177 -0.95399 -0.20929 C -1.06267 -0.23635 -1.00034 -0.26965 -1.09878 -0.29301 C -1.15347 -0.30666 -1.1592 -0.29463 -1.16579 -0.28607 " pathEditMode="relative" rAng="629674" ptsTypes="ffffffff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99" y="-142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9676 L -0.09687 0.04352 L -0.16198 -0.12407 L -0.26059 0.0162 L -0.33038 -0.15208 L -0.42378 -0.01088 L -0.49357 -0.17917 L -0.5875 -0.03819 L -0.65729 -0.20648 L -0.75625 -0.0662 L -0.82135 -0.2338 L -0.91996 -0.09352 L -0.98455 -0.26111 L -1.08316 -0.12083 L -1.15277 -0.28912 L -1.24687 -0.14815 L -1.31684 -0.31643 " pathEditMode="relative" rAng="430034" ptsTypes="FFFFFFFFFFFFFFFFF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00" y="-3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C 1.11022E-16 0.04676 -0.10955 0.08264 -0.24288 0.08264 C -0.38021 0.08264 -0.48958 0.04676 -0.48958 -2.59259E-6 C -0.48958 -0.04676 -0.59913 -0.08264 -0.73628 -0.08264 C -0.86962 -0.08264 -0.97917 -0.04676 -0.97917 -2.59259E-6 " pathEditMode="relative" rAng="0" ptsTypes="fffff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5 -0.15787 C 0.2375 -0.11111 0.11441 -0.07523 -0.03524 -0.07523 C -0.18958 -0.07523 -0.3125 -0.11111 -0.3125 -0.15787 C -0.3125 -0.20463 -0.43559 -0.24051 -0.58976 -0.24051 C -0.73941 -0.24051 -0.8625 -0.20463 -0.8625 -0.15787 " pathEditMode="relative" rAng="0" ptsTypes="fffff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88" grpId="0"/>
      <p:bldP spid="309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371600" y="5791200"/>
            <a:ext cx="6400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tat-ax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762000"/>
            <a:ext cx="4343400" cy="4267200"/>
          </a:xfrm>
          <a:prstGeom prst="rect">
            <a:avLst/>
          </a:prstGeom>
        </p:spPr>
      </p:pic>
      <p:pic>
        <p:nvPicPr>
          <p:cNvPr id="5" name="Picture 4" descr="14-chot1-155957058494116082583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4495800" cy="4357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23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0" y="228600"/>
            <a:ext cx="914400" cy="457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143000" y="76200"/>
            <a:ext cx="7543800" cy="6858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sunfuric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457200" y="5029200"/>
            <a:ext cx="8229600" cy="1828800"/>
          </a:xfrm>
          <a:prstGeom prst="flowChartTerminator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307232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  <p:bldP spid="102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  AXIT QUAN TRỌNG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691325" y="1173162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SUNFURIC(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762000" y="2352261"/>
            <a:ext cx="3665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</a:rPr>
              <a:t>Tính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</a:rPr>
              <a:t>lí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0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622852" y="3054177"/>
            <a:ext cx="79864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Times New Roman" pitchFamily="18" charset="0"/>
              </a:rPr>
              <a:t>- </a:t>
            </a:r>
            <a:r>
              <a:rPr lang="en-US" sz="3000" dirty="0" err="1" smtClean="0">
                <a:latin typeface="Times New Roman" pitchFamily="18" charset="0"/>
              </a:rPr>
              <a:t>Chú</a:t>
            </a:r>
            <a:r>
              <a:rPr lang="en-US" sz="3000" dirty="0" smtClean="0">
                <a:latin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</a:rPr>
              <a:t>ý: </a:t>
            </a:r>
            <a:r>
              <a:rPr lang="en-US" sz="3000" dirty="0" err="1" smtClean="0">
                <a:latin typeface="Times New Roman" pitchFamily="18" charset="0"/>
              </a:rPr>
              <a:t>Cách</a:t>
            </a:r>
            <a:r>
              <a:rPr lang="en-US" sz="3000" dirty="0" smtClean="0">
                <a:latin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</a:rPr>
              <a:t>pha</a:t>
            </a:r>
            <a:r>
              <a:rPr lang="en-US" sz="3000" dirty="0" smtClean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loãng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dd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</a:rPr>
              <a:t>H</a:t>
            </a:r>
            <a:r>
              <a:rPr lang="en-US" sz="3200" baseline="-25000" dirty="0">
                <a:latin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</a:rPr>
              <a:t>SO</a:t>
            </a:r>
            <a:r>
              <a:rPr lang="en-US" sz="3200" baseline="-25000" dirty="0">
                <a:latin typeface="Times New Roman" pitchFamily="18" charset="0"/>
              </a:rPr>
              <a:t>4 </a:t>
            </a:r>
            <a:r>
              <a:rPr lang="en-US" sz="3200" dirty="0">
                <a:latin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</a:rPr>
              <a:t>rót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axit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lọ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đựng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sẵn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khuấy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đều</a:t>
            </a:r>
            <a:r>
              <a:rPr lang="en-US" sz="3200" dirty="0" smtClean="0">
                <a:latin typeface="Times New Roman" pitchFamily="18" charset="0"/>
              </a:rPr>
              <a:t> . </a:t>
            </a:r>
            <a:r>
              <a:rPr lang="en-US" sz="3200" dirty="0" err="1" smtClean="0">
                <a:latin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ngược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</a:rPr>
              <a:t>.</a:t>
            </a:r>
            <a:endParaRPr lang="en-US" sz="3200" baseline="-25000" dirty="0">
              <a:latin typeface="Times New Roman" pitchFamily="18" charset="0"/>
            </a:endParaRPr>
          </a:p>
        </p:txBody>
      </p:sp>
      <p:pic>
        <p:nvPicPr>
          <p:cNvPr id="9" name="Picture 4" descr="rosecorner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rosecornerl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ivider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4" y="3608026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ivider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275" y="6349046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ivider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7078" y="31599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9500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577668" y="457200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4: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SỐ  AXIT QUAN TRỌNG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025525" y="2286000"/>
            <a:ext cx="7315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riêng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85800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B. AXIT SUNFURIC( H</a:t>
            </a:r>
            <a:r>
              <a:rPr lang="en-US" sz="3200" baseline="-2500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990600" y="1676400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1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hoá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dd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loãng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990600" y="3276600"/>
            <a:ext cx="63897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:  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" name="Picture 4" descr="rosecorner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60" y="6349046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48658" y="3336131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221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57790" y="304800"/>
            <a:ext cx="7696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Quan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sát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thí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nghiệm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nêu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hiện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tượng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?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ra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mùi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hắc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gây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mưa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axit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5" name="Cu voi H2SO4 loang va dac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625957"/>
            <a:ext cx="6705600" cy="4470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74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 voi H2SO4 loang va dac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WordArt 4"/>
          <p:cNvSpPr>
            <a:spLocks noChangeArrowheads="1" noChangeShapeType="1" noTextEdit="1"/>
          </p:cNvSpPr>
          <p:nvPr/>
        </p:nvSpPr>
        <p:spPr bwMode="auto">
          <a:xfrm>
            <a:off x="647700" y="457199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4: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SỐ  AXIT QUAN TRỌNG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025525" y="2286000"/>
            <a:ext cx="6289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           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riêng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85800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B. AXIT SUNFURIC( H</a:t>
            </a:r>
            <a:r>
              <a:rPr lang="en-US" sz="3200" baseline="-2500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990600" y="1676400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1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hoá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dd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loãng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990600" y="3276600"/>
            <a:ext cx="457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a.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28685" name="Group 13"/>
          <p:cNvGrpSpPr>
            <a:grpSpLocks/>
          </p:cNvGrpSpPr>
          <p:nvPr/>
        </p:nvGrpSpPr>
        <p:grpSpPr bwMode="auto">
          <a:xfrm>
            <a:off x="400050" y="3860797"/>
            <a:ext cx="8255000" cy="603250"/>
            <a:chOff x="204" y="2432"/>
            <a:chExt cx="5200" cy="380"/>
          </a:xfrm>
        </p:grpSpPr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204" y="2444"/>
              <a:ext cx="520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</a:rPr>
                <a:t>2H</a:t>
              </a:r>
              <a:r>
                <a:rPr lang="en-US" sz="3200" baseline="-25000" dirty="0">
                  <a:solidFill>
                    <a:srgbClr val="0000FF"/>
                  </a:solidFill>
                  <a:latin typeface="Times New Roman" pitchFamily="18" charset="0"/>
                </a:rPr>
                <a:t>2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</a:rPr>
                <a:t>SO</a:t>
              </a:r>
              <a:r>
                <a:rPr lang="en-US" sz="3200" baseline="-25000" dirty="0">
                  <a:solidFill>
                    <a:srgbClr val="0000FF"/>
                  </a:solidFill>
                  <a:latin typeface="Times New Roman" pitchFamily="18" charset="0"/>
                </a:rPr>
                <a:t>4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aseline="-25000" dirty="0">
                  <a:solidFill>
                    <a:srgbClr val="0000FF"/>
                  </a:solidFill>
                  <a:latin typeface="Times New Roman" pitchFamily="18" charset="0"/>
                </a:rPr>
                <a:t>(</a:t>
              </a:r>
              <a:r>
                <a:rPr lang="en-US" sz="3200" baseline="-25000" dirty="0" err="1">
                  <a:solidFill>
                    <a:srgbClr val="0000FF"/>
                  </a:solidFill>
                  <a:latin typeface="Times New Roman" pitchFamily="18" charset="0"/>
                </a:rPr>
                <a:t>đặc</a:t>
              </a:r>
              <a:r>
                <a:rPr lang="en-US" sz="3200" baseline="-25000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aseline="-25000" dirty="0" err="1">
                  <a:solidFill>
                    <a:srgbClr val="0000FF"/>
                  </a:solidFill>
                  <a:latin typeface="Times New Roman" pitchFamily="18" charset="0"/>
                </a:rPr>
                <a:t>nóng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aseline="-25000" dirty="0" smtClean="0">
                  <a:solidFill>
                    <a:srgbClr val="0000FF"/>
                  </a:solidFill>
                  <a:latin typeface="Times New Roman" pitchFamily="18" charset="0"/>
                </a:rPr>
                <a:t>)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itchFamily="18" charset="0"/>
                </a:rPr>
                <a:t>+ 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</a:rPr>
                <a:t>Cu           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itchFamily="18" charset="0"/>
                </a:rPr>
                <a:t>CuSO</a:t>
              </a:r>
              <a:r>
                <a:rPr lang="en-US" sz="3200" baseline="-25000" dirty="0" smtClean="0">
                  <a:solidFill>
                    <a:srgbClr val="0000FF"/>
                  </a:solidFill>
                  <a:latin typeface="Times New Roman" pitchFamily="18" charset="0"/>
                </a:rPr>
                <a:t>4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itchFamily="18" charset="0"/>
                </a:rPr>
                <a:t>+ 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</a:rPr>
                <a:t>SO</a:t>
              </a:r>
              <a:r>
                <a:rPr lang="en-US" sz="3200" baseline="-25000" dirty="0">
                  <a:solidFill>
                    <a:srgbClr val="0000FF"/>
                  </a:solidFill>
                  <a:latin typeface="Times New Roman" pitchFamily="18" charset="0"/>
                </a:rPr>
                <a:t>2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</a:rPr>
                <a:t> + 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itchFamily="18" charset="0"/>
                </a:rPr>
                <a:t>2H</a:t>
              </a:r>
              <a:r>
                <a:rPr lang="en-US" sz="3200" baseline="-25000" dirty="0" smtClean="0">
                  <a:solidFill>
                    <a:srgbClr val="0000FF"/>
                  </a:solidFill>
                  <a:latin typeface="Times New Roman" pitchFamily="18" charset="0"/>
                </a:rPr>
                <a:t>2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itchFamily="18" charset="0"/>
                </a:rPr>
                <a:t>O</a:t>
              </a:r>
              <a:endParaRPr lang="en-US" sz="3200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8684" name="Group 12"/>
            <p:cNvGrpSpPr>
              <a:grpSpLocks/>
            </p:cNvGrpSpPr>
            <p:nvPr/>
          </p:nvGrpSpPr>
          <p:grpSpPr bwMode="auto">
            <a:xfrm>
              <a:off x="2553" y="2432"/>
              <a:ext cx="506" cy="234"/>
              <a:chOff x="1305" y="3440"/>
              <a:chExt cx="506" cy="234"/>
            </a:xfrm>
          </p:grpSpPr>
          <p:sp>
            <p:nvSpPr>
              <p:cNvPr id="28682" name="Line 10"/>
              <p:cNvSpPr>
                <a:spLocks noChangeShapeType="1"/>
              </p:cNvSpPr>
              <p:nvPr/>
            </p:nvSpPr>
            <p:spPr bwMode="auto">
              <a:xfrm>
                <a:off x="1305" y="367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683" name="Text Box 11"/>
              <p:cNvSpPr txBox="1">
                <a:spLocks noChangeArrowheads="1"/>
              </p:cNvSpPr>
              <p:nvPr/>
            </p:nvSpPr>
            <p:spPr bwMode="auto">
              <a:xfrm>
                <a:off x="1379" y="3440"/>
                <a:ext cx="4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30000" dirty="0">
                    <a:solidFill>
                      <a:srgbClr val="0000FF"/>
                    </a:solidFill>
                  </a:rPr>
                  <a:t>0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</p:grp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914399" y="4953000"/>
            <a:ext cx="7960519" cy="156966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dd</a:t>
            </a:r>
            <a:r>
              <a:rPr lang="en-US" sz="3200" b="1" dirty="0">
                <a:latin typeface="Times New Roman" pitchFamily="18" charset="0"/>
              </a:rPr>
              <a:t> H</a:t>
            </a:r>
            <a:r>
              <a:rPr lang="en-US" sz="3200" b="1" baseline="-25000" dirty="0">
                <a:latin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</a:rPr>
              <a:t>SO</a:t>
            </a:r>
            <a:r>
              <a:rPr lang="en-US" sz="3200" b="1" baseline="-25000" dirty="0">
                <a:latin typeface="Times New Roman" pitchFamily="18" charset="0"/>
              </a:rPr>
              <a:t>4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baseline="-25000" dirty="0" err="1">
                <a:latin typeface="Times New Roman" pitchFamily="18" charset="0"/>
              </a:rPr>
              <a:t>đặc</a:t>
            </a:r>
            <a:r>
              <a:rPr lang="en-US" sz="3200" b="1" baseline="-25000" dirty="0">
                <a:latin typeface="Times New Roman" pitchFamily="18" charset="0"/>
              </a:rPr>
              <a:t> </a:t>
            </a:r>
            <a:r>
              <a:rPr lang="en-US" sz="3200" b="1" baseline="-25000" dirty="0" err="1">
                <a:latin typeface="Times New Roman" pitchFamily="18" charset="0"/>
              </a:rPr>
              <a:t>nóng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tạo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dd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muối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sunfat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giải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phóng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hiđro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4" name="Picture 4" descr="rosecorner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60" y="6349046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41219" y="3152556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87780" y="5334000"/>
            <a:ext cx="514350" cy="327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0043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6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WordArt 4"/>
          <p:cNvSpPr>
            <a:spLocks noChangeArrowheads="1" noChangeShapeType="1" noTextEdit="1"/>
          </p:cNvSpPr>
          <p:nvPr/>
        </p:nvSpPr>
        <p:spPr bwMode="auto">
          <a:xfrm>
            <a:off x="651311" y="429489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4: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SỐ  AXIT QUAN TRỌNG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990600" y="1752600"/>
            <a:ext cx="6289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2.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           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những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riêng</a:t>
            </a:r>
            <a:endParaRPr lang="en-US" sz="320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685800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B. AXIT SUNFURIC( H</a:t>
            </a:r>
            <a:r>
              <a:rPr lang="en-US" sz="3200" baseline="-2500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066800" y="2743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052513" y="3200400"/>
            <a:ext cx="702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" name="Picture 4" descr="rosecorner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60" y="6349046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79319" y="3091656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060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762000" y="22860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thí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</a:rPr>
              <a:t>? </a:t>
            </a:r>
            <a:endParaRPr lang="en-US" sz="3200" dirty="0" smtClean="0">
              <a:latin typeface="Times New Roman" pitchFamily="18" charset="0"/>
            </a:endParaRPr>
          </a:p>
        </p:txBody>
      </p:sp>
      <p:pic>
        <p:nvPicPr>
          <p:cNvPr id="5" name="Axit sunfuric tác dụng với đườ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" y="1143000"/>
            <a:ext cx="7010400" cy="4724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312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xit sunfuric tác dụng với đường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E600"/>
              </a:gs>
              <a:gs pos="100000">
                <a:schemeClr val="bg1"/>
              </a:gs>
            </a:gsLst>
            <a:lin ang="5400000" scaled="1"/>
          </a:gradFill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905000" y="533400"/>
            <a:ext cx="533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u="sng">
                <a:solidFill>
                  <a:srgbClr val="0033CC"/>
                </a:solidFill>
              </a:rPr>
              <a:t>KIỂM TRA BÀI CŨ</a:t>
            </a:r>
          </a:p>
        </p:txBody>
      </p:sp>
      <p:sp>
        <p:nvSpPr>
          <p:cNvPr id="3076" name="TextBox 11" descr="Pink tissue paper"/>
          <p:cNvSpPr txBox="1">
            <a:spLocks noChangeArrowheads="1"/>
          </p:cNvSpPr>
          <p:nvPr/>
        </p:nvSpPr>
        <p:spPr bwMode="auto">
          <a:xfrm>
            <a:off x="2133600" y="4114800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vi-VN" sz="2800"/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2667000" y="6096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2400" b="1">
              <a:solidFill>
                <a:srgbClr val="FF3300"/>
              </a:solidFill>
            </a:endParaRPr>
          </a:p>
        </p:txBody>
      </p:sp>
      <p:sp>
        <p:nvSpPr>
          <p:cNvPr id="47117" name="Text Box 13" descr="30%"/>
          <p:cNvSpPr txBox="1">
            <a:spLocks noChangeArrowheads="1"/>
          </p:cNvSpPr>
          <p:nvPr/>
        </p:nvSpPr>
        <p:spPr bwMode="auto">
          <a:xfrm>
            <a:off x="539552" y="1174750"/>
            <a:ext cx="7774632" cy="35394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AutoNum type="arabi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Mg       +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      ?           +   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NaOH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         ?         +   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CuO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+     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     ?              +   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2800" b="1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3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7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7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7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7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86493" y="3809999"/>
            <a:ext cx="845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</a:rPr>
              <a:t>H</a:t>
            </a:r>
            <a:r>
              <a:rPr lang="en-US" sz="3200" b="1" baseline="-25000" dirty="0">
                <a:latin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</a:rPr>
              <a:t>SO</a:t>
            </a:r>
            <a:r>
              <a:rPr lang="en-US" sz="3200" b="1" baseline="-25000" dirty="0">
                <a:latin typeface="Times New Roman" pitchFamily="18" charset="0"/>
              </a:rPr>
              <a:t>4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đặc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háo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tạo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</a:rPr>
              <a:t> than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40764" y="51054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>
                <a:latin typeface="Times New Roman" pitchFamily="18" charset="0"/>
              </a:rPr>
              <a:t>   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en-US" sz="2800" b="1" baseline="-25000">
                <a:solidFill>
                  <a:srgbClr val="0000FF"/>
                </a:solidFill>
                <a:latin typeface="Times New Roman" pitchFamily="18" charset="0"/>
              </a:rPr>
              <a:t>12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en-US" sz="2800" b="1" baseline="-25000">
                <a:solidFill>
                  <a:srgbClr val="0000FF"/>
                </a:solidFill>
                <a:latin typeface="Times New Roman" pitchFamily="18" charset="0"/>
              </a:rPr>
              <a:t>22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O</a:t>
            </a:r>
            <a:r>
              <a:rPr lang="en-US" sz="2800" b="1" baseline="-25000">
                <a:solidFill>
                  <a:srgbClr val="0000FF"/>
                </a:solidFill>
                <a:latin typeface="Times New Roman" pitchFamily="18" charset="0"/>
              </a:rPr>
              <a:t>11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                    11 H</a:t>
            </a:r>
            <a:r>
              <a:rPr lang="en-US" sz="2800" b="1" baseline="-2500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O  </a:t>
            </a:r>
            <a:r>
              <a:rPr lang="en-US" sz="2800" b="1" baseline="-250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+     12C     </a:t>
            </a:r>
            <a:endParaRPr lang="en-US" sz="2800" b="1" baseline="-250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623455" y="443345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4: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SỐ  AXIT QUAN TRỌNG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990600" y="1752600"/>
            <a:ext cx="6289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2.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           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những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riêng</a:t>
            </a:r>
            <a:endParaRPr lang="en-US" sz="320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685800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B. AXIT SUNFURIC( H</a:t>
            </a:r>
            <a:r>
              <a:rPr lang="en-US" sz="3200" baseline="-2500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1066800" y="2743200"/>
            <a:ext cx="434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052513" y="32004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30733" name="Group 13"/>
          <p:cNvGrpSpPr>
            <a:grpSpLocks/>
          </p:cNvGrpSpPr>
          <p:nvPr/>
        </p:nvGrpSpPr>
        <p:grpSpPr bwMode="auto">
          <a:xfrm>
            <a:off x="3165767" y="5101874"/>
            <a:ext cx="1143001" cy="387615"/>
            <a:chOff x="1680" y="3499"/>
            <a:chExt cx="495" cy="293"/>
          </a:xfrm>
        </p:grpSpPr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>
              <a:off x="1680" y="3792"/>
              <a:ext cx="48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735" name="Text Box 15"/>
            <p:cNvSpPr txBox="1">
              <a:spLocks noChangeArrowheads="1"/>
            </p:cNvSpPr>
            <p:nvPr/>
          </p:nvSpPr>
          <p:spPr bwMode="auto">
            <a:xfrm>
              <a:off x="1680" y="3499"/>
              <a:ext cx="495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baseline="-25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baseline="-25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endParaRPr lang="en-US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7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8893" y="3146063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71431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290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623455" y="443345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  AXIT QUAN TRỌNG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477093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SUNFURIC(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pic>
        <p:nvPicPr>
          <p:cNvPr id="12" name="Picture 7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8893" y="3146063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71431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9725" y="2316162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04800" y="1706562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1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hoá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dd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loãng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28600" y="2996625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3.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dụng</a:t>
            </a: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8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-304800" y="-228600"/>
            <a:ext cx="9753600" cy="7315200"/>
            <a:chOff x="-192" y="-144"/>
            <a:chExt cx="6144" cy="4608"/>
          </a:xfrm>
        </p:grpSpPr>
        <p:pic>
          <p:nvPicPr>
            <p:cNvPr id="5" name="Picture 13" descr="bsc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-144"/>
              <a:ext cx="6144" cy="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Copy of Copy of Untitled-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88"/>
              <a:ext cx="5376" cy="369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6621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623455" y="443345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  AXIT QUAN TRỌNG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477093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SUNFURIC(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pic>
        <p:nvPicPr>
          <p:cNvPr id="12" name="Picture 7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8893" y="3146063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71431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9725" y="2316162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04800" y="1706562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1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hoá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dd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loãng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28600" y="2996625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3.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dụng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636593" y="3886200"/>
            <a:ext cx="7620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ăcquy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03065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623455" y="443345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  AXIT QUAN TRỌNG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477093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SUNFURIC(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pic>
        <p:nvPicPr>
          <p:cNvPr id="12" name="Picture 7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8893" y="3146063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71431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9725" y="2316162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04800" y="1706562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1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hoá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dd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loãng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28600" y="2996625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3.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dụng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28600" y="3606225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4.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xuất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8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623455" y="443345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SỐ  AXIT QUAN TRỌNG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477093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AXIT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SUNFURIC(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= 98)</a:t>
            </a:r>
          </a:p>
        </p:txBody>
      </p:sp>
      <p:pic>
        <p:nvPicPr>
          <p:cNvPr id="12" name="Picture 7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8893" y="3146063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71431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68344" y="1646238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sunfuric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047750" y="3177019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85800" y="3657600"/>
            <a:ext cx="777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FeS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33400" y="4724400"/>
            <a:ext cx="777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2. Sản xuất SO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Oxi hóa SO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ở 450</a:t>
            </a:r>
            <a:r>
              <a:rPr lang="en-US" sz="2000" baseline="30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C, xúc tác V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648200" y="5181600"/>
            <a:ext cx="7393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1447800" y="5172075"/>
            <a:ext cx="1534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   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+  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3352800" y="5486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352800" y="50292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6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>
                <a:latin typeface="Times New Roman" pitchFamily="18" charset="0"/>
                <a:cs typeface="Times New Roman" pitchFamily="18" charset="0"/>
              </a:rPr>
              <a:t>5 ,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aseline="30000"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533400" y="4191000"/>
            <a:ext cx="1122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+  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2743200" y="4191000"/>
            <a:ext cx="611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1704975" y="4419600"/>
            <a:ext cx="8858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1576388" y="4138613"/>
            <a:ext cx="1066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     t</a:t>
            </a:r>
            <a:r>
              <a:rPr lang="en-US" sz="1600" baseline="30000"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533400" y="5638800"/>
            <a:ext cx="777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Cho SO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1371600" y="6096000"/>
            <a:ext cx="16049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3   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+  H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>
            <a:off x="3200400" y="6324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4267200" y="6096000"/>
            <a:ext cx="86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4038600" y="4191000"/>
            <a:ext cx="1848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4FeS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   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+ 11 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6248400" y="41910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     t</a:t>
            </a:r>
            <a:r>
              <a:rPr lang="en-US" sz="1600" baseline="30000"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6248400" y="4495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7010400" y="4191000"/>
            <a:ext cx="1824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2Fe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+ 8SO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90101" y="2424927"/>
            <a:ext cx="796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pirit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 animBg="1"/>
      <p:bldP spid="31" grpId="0"/>
      <p:bldP spid="32" grpId="0"/>
      <p:bldP spid="33" grpId="0"/>
      <p:bldP spid="34" grpId="0" animBg="1"/>
      <p:bldP spid="35" grpId="0"/>
      <p:bldP spid="36" grpId="0"/>
      <p:bldP spid="37" grpId="0"/>
      <p:bldP spid="38" grpId="0" animBg="1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623455" y="443345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  AXIT QUAN TRỌNG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477093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SUNFURIC(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pic>
        <p:nvPicPr>
          <p:cNvPr id="12" name="Picture 7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8893" y="3146063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71431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9725" y="2316162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04800" y="1706562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1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hoá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dd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</a:rPr>
              <a:t>loãng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28600" y="2996625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3.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dụng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28600" y="3606225"/>
            <a:ext cx="6289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4.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xuất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28600" y="4215825"/>
            <a:ext cx="7543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5.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sunfat</a:t>
            </a: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0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623455" y="443345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  AXIT QUAN TRỌNG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477093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SUNFURIC(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pic>
        <p:nvPicPr>
          <p:cNvPr id="12" name="Picture 7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8893" y="3146063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71431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osecornerl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07579" y="1668435"/>
            <a:ext cx="7543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5.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sunfat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2" name="Thí nghiệm nhận biết muối sunfat và axit sunfuric - Thí nghiệm Hoá học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2396926"/>
            <a:ext cx="7330638" cy="3977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12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 nghiệm nhận biết muối sunfat và axit sunfuric - Thí nghiệm Hoá học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623455" y="443345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  AXIT QUAN TRỌNG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477093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SUNFURIC(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pic>
        <p:nvPicPr>
          <p:cNvPr id="12" name="Picture 7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8893" y="3146063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71431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07579" y="1668435"/>
            <a:ext cx="7543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5.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sunfat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1" name="Rectangle 3"/>
          <p:cNvSpPr txBox="1">
            <a:spLocks/>
          </p:cNvSpPr>
          <p:nvPr/>
        </p:nvSpPr>
        <p:spPr>
          <a:xfrm>
            <a:off x="533400" y="2743200"/>
            <a:ext cx="8229600" cy="356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800" dirty="0" smtClean="0">
                <a:latin typeface="Times New Roman" pitchFamily="18" charset="0"/>
              </a:rPr>
              <a:t>H</a:t>
            </a:r>
            <a:r>
              <a:rPr lang="en-US" sz="2800" baseline="-25000" dirty="0" smtClean="0">
                <a:latin typeface="Times New Roman" pitchFamily="18" charset="0"/>
              </a:rPr>
              <a:t>2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</a:rPr>
              <a:t>SO</a:t>
            </a:r>
            <a:r>
              <a:rPr lang="en-US" sz="2800" baseline="-25000" dirty="0" smtClean="0">
                <a:solidFill>
                  <a:schemeClr val="accent2"/>
                </a:solidFill>
                <a:latin typeface="Times New Roman" pitchFamily="18" charset="0"/>
              </a:rPr>
              <a:t>4</a:t>
            </a:r>
            <a:r>
              <a:rPr lang="en-US" sz="2800" dirty="0" smtClean="0">
                <a:latin typeface="Times New Roman" pitchFamily="18" charset="0"/>
              </a:rPr>
              <a:t>  +  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</a:rPr>
              <a:t>Ba</a:t>
            </a:r>
            <a:r>
              <a:rPr lang="en-US" sz="2800" dirty="0" smtClean="0">
                <a:latin typeface="Times New Roman" pitchFamily="18" charset="0"/>
              </a:rPr>
              <a:t>Cl</a:t>
            </a:r>
            <a:r>
              <a:rPr lang="en-US" sz="2800" baseline="-25000" dirty="0" smtClean="0">
                <a:latin typeface="Times New Roman" pitchFamily="18" charset="0"/>
              </a:rPr>
              <a:t>2 </a:t>
            </a:r>
            <a:r>
              <a:rPr lang="en-US" sz="2800" dirty="0" smtClean="0">
                <a:latin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sym typeface="Wingdings" pitchFamily="2" charset="2"/>
              </a:rPr>
              <a:t>   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BaSO</a:t>
            </a:r>
            <a:r>
              <a:rPr lang="en-US" sz="2800" baseline="-25000" dirty="0" smtClean="0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4</a:t>
            </a:r>
            <a:r>
              <a:rPr lang="en-US" sz="2800" dirty="0" smtClean="0">
                <a:latin typeface="Times New Roman" pitchFamily="18" charset="0"/>
                <a:sym typeface="Wingdings" pitchFamily="2" charset="2"/>
              </a:rPr>
              <a:t>      + </a:t>
            </a:r>
            <a:r>
              <a:rPr lang="en-US" sz="2800" dirty="0" err="1" smtClean="0">
                <a:latin typeface="Times New Roman" pitchFamily="18" charset="0"/>
                <a:sym typeface="Wingdings" pitchFamily="2" charset="2"/>
              </a:rPr>
              <a:t>HCl</a:t>
            </a:r>
            <a:endParaRPr lang="en-US" sz="2800" dirty="0" smtClean="0">
              <a:latin typeface="Times New Roman" pitchFamily="18" charset="0"/>
              <a:sym typeface="Wingdings" pitchFamily="2" charset="2"/>
            </a:endParaRPr>
          </a:p>
          <a:p>
            <a:pPr>
              <a:buFont typeface="Arial" charset="0"/>
              <a:buNone/>
            </a:pPr>
            <a:r>
              <a:rPr lang="en-US" sz="2800" dirty="0" smtClean="0">
                <a:latin typeface="Times New Roman" pitchFamily="18" charset="0"/>
                <a:sym typeface="Wingdings" pitchFamily="2" charset="2"/>
              </a:rPr>
              <a:t>Na</a:t>
            </a:r>
            <a:r>
              <a:rPr lang="en-US" sz="2800" baseline="-25000" dirty="0" smtClean="0">
                <a:latin typeface="Times New Roman" pitchFamily="18" charset="0"/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SO</a:t>
            </a:r>
            <a:r>
              <a:rPr lang="en-US" sz="2800" baseline="-25000" dirty="0" smtClean="0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4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smtClean="0">
                <a:latin typeface="Times New Roman" pitchFamily="18" charset="0"/>
                <a:sym typeface="Wingdings" pitchFamily="2" charset="2"/>
              </a:rPr>
              <a:t> + 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Ba</a:t>
            </a:r>
            <a:r>
              <a:rPr lang="en-US" sz="2800" dirty="0" smtClean="0">
                <a:latin typeface="Times New Roman" pitchFamily="18" charset="0"/>
                <a:sym typeface="Wingdings" pitchFamily="2" charset="2"/>
              </a:rPr>
              <a:t>Cl</a:t>
            </a:r>
            <a:r>
              <a:rPr lang="en-US" sz="2800" baseline="-25000" dirty="0" smtClean="0">
                <a:latin typeface="Times New Roman" pitchFamily="18" charset="0"/>
                <a:sym typeface="Wingdings" pitchFamily="2" charset="2"/>
              </a:rPr>
              <a:t>2</a:t>
            </a:r>
            <a:r>
              <a:rPr lang="en-US" sz="2800" dirty="0" smtClean="0">
                <a:latin typeface="Times New Roman" pitchFamily="18" charset="0"/>
                <a:sym typeface="Wingdings" pitchFamily="2" charset="2"/>
              </a:rPr>
              <a:t>    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BaSO</a:t>
            </a:r>
            <a:r>
              <a:rPr lang="en-US" sz="2800" baseline="-25000" dirty="0" smtClean="0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4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smtClean="0">
                <a:latin typeface="Times New Roman" pitchFamily="18" charset="0"/>
                <a:sym typeface="Wingdings" pitchFamily="2" charset="2"/>
              </a:rPr>
              <a:t>    + 2 </a:t>
            </a:r>
            <a:r>
              <a:rPr lang="en-US" sz="2800" dirty="0" err="1" smtClean="0">
                <a:latin typeface="Times New Roman" pitchFamily="18" charset="0"/>
                <a:sym typeface="Wingdings" pitchFamily="2" charset="2"/>
              </a:rPr>
              <a:t>NaCl</a:t>
            </a:r>
            <a:endParaRPr lang="en-US" sz="2800" dirty="0" smtClean="0">
              <a:latin typeface="Times New Roman" pitchFamily="18" charset="0"/>
              <a:sym typeface="Wingdings" pitchFamily="2" charset="2"/>
            </a:endParaRPr>
          </a:p>
          <a:p>
            <a:pPr>
              <a:buFont typeface="Arial" charset="0"/>
              <a:buNone/>
            </a:pPr>
            <a:r>
              <a:rPr lang="en-US" sz="2800" dirty="0" smtClean="0">
                <a:latin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</a:rPr>
              <a:t>Vậy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axit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sunfuric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muối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sunfat</a:t>
            </a:r>
            <a:r>
              <a:rPr lang="en-US" sz="2800" dirty="0" smtClean="0">
                <a:latin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thuốc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thử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?</a:t>
            </a:r>
          </a:p>
          <a:p>
            <a:pPr>
              <a:buFont typeface="Arial" charset="0"/>
              <a:buNone/>
            </a:pPr>
            <a:r>
              <a:rPr lang="en-US" sz="2800" dirty="0" smtClean="0"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</a:rPr>
              <a:t>Dùng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</a:rPr>
              <a:t>muối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 BaCl</a:t>
            </a:r>
            <a:r>
              <a:rPr lang="en-US" sz="2800" b="1" baseline="-25000" dirty="0" smtClean="0">
                <a:solidFill>
                  <a:srgbClr val="FF3300"/>
                </a:solidFill>
                <a:latin typeface="Times New Roman" pitchFamily="18" charset="0"/>
              </a:rPr>
              <a:t>2, 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Ba(NO</a:t>
            </a:r>
            <a:r>
              <a:rPr lang="en-US" sz="2800" b="1" baseline="-25000" dirty="0" smtClean="0">
                <a:solidFill>
                  <a:srgbClr val="FF3300"/>
                </a:solidFill>
                <a:latin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3300"/>
                </a:solidFill>
                <a:latin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</a:rPr>
              <a:t>hoặc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 Ba(OH)</a:t>
            </a:r>
            <a:r>
              <a:rPr lang="en-US" sz="2800" b="1" baseline="-25000" dirty="0" smtClean="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8302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khaimac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daisyt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47988"/>
            <a:ext cx="2438400" cy="2005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daisyt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5508625"/>
            <a:ext cx="1128712" cy="1349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26" name="Group 6"/>
          <p:cNvGrpSpPr>
            <a:grpSpLocks/>
          </p:cNvGrpSpPr>
          <p:nvPr/>
        </p:nvGrpSpPr>
        <p:grpSpPr bwMode="auto">
          <a:xfrm>
            <a:off x="0" y="152400"/>
            <a:ext cx="8839200" cy="6477000"/>
            <a:chOff x="930" y="1056"/>
            <a:chExt cx="3966" cy="2915"/>
          </a:xfrm>
        </p:grpSpPr>
        <p:pic>
          <p:nvPicPr>
            <p:cNvPr id="81927" name="Picture 7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056"/>
              <a:ext cx="3840" cy="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8" name="Picture 8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840" cy="2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9" name="Picture 9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86" y="2268"/>
              <a:ext cx="2640" cy="4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30" name="Picture 10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76" y="2323"/>
              <a:ext cx="2544" cy="2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31" name="Picture 11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3425"/>
            <a:ext cx="1066800" cy="622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6740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457200" y="1112838"/>
            <a:ext cx="38100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4:</a:t>
            </a:r>
            <a:endParaRPr lang="en-US" sz="3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0" y="2133600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=""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SỐ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AXIT QUAN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869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42" fill="hold"/>
                                        <p:tgtEl>
                                          <p:spTgt spid="819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2"/>
                </p:tgtEl>
              </p:cMediaNode>
            </p:audio>
          </p:childTnLst>
        </p:cTn>
      </p:par>
    </p:tnLst>
    <p:bldLst>
      <p:bldP spid="81935" grpId="0"/>
      <p:bldP spid="8193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623455" y="443345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  AXIT QUAN TRỌNG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477093" y="1066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SUNFURIC( H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pic>
        <p:nvPicPr>
          <p:cNvPr id="12" name="Picture 7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8893" y="3146063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71431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ivider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6" y="35790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osecorner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07579" y="1668435"/>
            <a:ext cx="7543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5.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C0000"/>
                </a:solidFill>
                <a:latin typeface="Times New Roman" pitchFamily="18" charset="0"/>
              </a:rPr>
              <a:t>sunfat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399326" y="2667000"/>
            <a:ext cx="84582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BaCl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Ba(NO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Ba(OH)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sunfat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400" b="1" u="sng" baseline="-250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8" name="Rectangle 2"/>
          <p:cNvSpPr txBox="1">
            <a:spLocks/>
          </p:cNvSpPr>
          <p:nvPr/>
        </p:nvSpPr>
        <p:spPr>
          <a:xfrm>
            <a:off x="-38100" y="4610100"/>
            <a:ext cx="9172903" cy="156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charset="0"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charset="0"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1603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1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-828675" y="-100013"/>
            <a:ext cx="10591800" cy="7162801"/>
            <a:chOff x="-528" y="-96"/>
            <a:chExt cx="6672" cy="4512"/>
          </a:xfrm>
        </p:grpSpPr>
        <p:pic>
          <p:nvPicPr>
            <p:cNvPr id="20486" name="Picture 3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48"/>
              <a:ext cx="566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4" descr="rosecornerl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5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3984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6" descr="rosecornerl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7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767" y="160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8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750" y="232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1916297" y="441325"/>
            <a:ext cx="5638800" cy="6413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BÀI TẬP CỦNG CỐ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422303" y="1249538"/>
            <a:ext cx="842438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u="sng" dirty="0" err="1">
                <a:solidFill>
                  <a:schemeClr val="hlink"/>
                </a:solidFill>
              </a:rPr>
              <a:t>Câu</a:t>
            </a:r>
            <a:r>
              <a:rPr lang="en-US" sz="3200" b="1" u="sng" dirty="0">
                <a:solidFill>
                  <a:schemeClr val="hlink"/>
                </a:solidFill>
              </a:rPr>
              <a:t> </a:t>
            </a:r>
            <a:r>
              <a:rPr lang="en-US" sz="3200" b="1" u="sng" dirty="0" smtClean="0">
                <a:solidFill>
                  <a:schemeClr val="hlink"/>
                </a:solidFill>
              </a:rPr>
              <a:t>1</a:t>
            </a:r>
            <a:r>
              <a:rPr lang="en-US" sz="3200" b="1" dirty="0" smtClean="0">
                <a:solidFill>
                  <a:schemeClr val="hlink"/>
                </a:solidFill>
              </a:rPr>
              <a:t>: </a:t>
            </a:r>
            <a:r>
              <a:rPr lang="en-US" sz="3200" b="1" dirty="0" smtClean="0"/>
              <a:t>Dung </a:t>
            </a:r>
            <a:r>
              <a:rPr lang="en-US" sz="3200" b="1" dirty="0" err="1" smtClean="0"/>
              <a:t>dịch</a:t>
            </a:r>
            <a:r>
              <a:rPr lang="en-US" sz="3200" b="1" dirty="0" smtClean="0"/>
              <a:t> H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SO</a:t>
            </a:r>
            <a:r>
              <a:rPr lang="en-US" sz="3200" b="1" baseline="-25000" dirty="0" smtClean="0"/>
              <a:t>4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loãng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dụng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/>
              <a:t> </a:t>
            </a:r>
            <a:r>
              <a:rPr lang="en-US" sz="3200" b="1" dirty="0" err="1" smtClean="0"/>
              <a:t>những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sau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đây</a:t>
            </a:r>
            <a:r>
              <a:rPr lang="en-US" sz="3200" b="1" dirty="0" smtClean="0"/>
              <a:t>: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48635" y="2414171"/>
            <a:ext cx="8458200" cy="35394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AutoNum type="alphaUcPeriod"/>
            </a:pPr>
            <a:r>
              <a:rPr lang="en-US" sz="3200" dirty="0">
                <a:latin typeface="Times New Roman" pitchFamily="18" charset="0"/>
                <a:cs typeface="Arial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Arial" charset="0"/>
              </a:rPr>
              <a:t>MgO</a:t>
            </a:r>
            <a:r>
              <a:rPr lang="en-US" sz="3200" dirty="0">
                <a:latin typeface="Times New Roman" pitchFamily="18" charset="0"/>
                <a:cs typeface="Arial" charset="0"/>
              </a:rPr>
              <a:t>; Al(OH)</a:t>
            </a:r>
            <a:r>
              <a:rPr lang="en-US" sz="3200" baseline="-25000" dirty="0">
                <a:latin typeface="Times New Roman" pitchFamily="18" charset="0"/>
                <a:cs typeface="Arial" charset="0"/>
              </a:rPr>
              <a:t>3</a:t>
            </a:r>
            <a:r>
              <a:rPr lang="en-US" sz="3200" dirty="0">
                <a:latin typeface="Times New Roman" pitchFamily="18" charset="0"/>
                <a:cs typeface="Arial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Arial" charset="0"/>
              </a:rPr>
              <a:t>NaOH</a:t>
            </a:r>
            <a:r>
              <a:rPr lang="en-US" sz="3200" dirty="0">
                <a:latin typeface="Times New Roman" pitchFamily="18" charset="0"/>
                <a:cs typeface="Arial" charset="0"/>
              </a:rPr>
              <a:t>;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HCl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.</a:t>
            </a:r>
            <a:endParaRPr lang="en-US" sz="3200" dirty="0">
              <a:latin typeface="Times New Roman" pitchFamily="18" charset="0"/>
              <a:cs typeface="Arial" charset="0"/>
            </a:endParaRPr>
          </a:p>
          <a:p>
            <a:pPr eaLnBrk="0" hangingPunct="0">
              <a:spcBef>
                <a:spcPct val="50000"/>
              </a:spcBef>
              <a:buFontTx/>
              <a:buAutoNum type="alphaUcPeriod"/>
            </a:pPr>
            <a:r>
              <a:rPr lang="en-US" sz="3200" dirty="0">
                <a:latin typeface="Times New Roman" pitchFamily="18" charset="0"/>
                <a:cs typeface="Arial" charset="0"/>
              </a:rPr>
              <a:t>  Mg; </a:t>
            </a:r>
            <a:r>
              <a:rPr lang="en-US" sz="3200" dirty="0" err="1">
                <a:latin typeface="Times New Roman" pitchFamily="18" charset="0"/>
                <a:cs typeface="Arial" charset="0"/>
              </a:rPr>
              <a:t>CuO</a:t>
            </a:r>
            <a:r>
              <a:rPr lang="en-US" sz="3200" dirty="0">
                <a:latin typeface="Times New Roman" pitchFamily="18" charset="0"/>
                <a:cs typeface="Arial" charset="0"/>
              </a:rPr>
              <a:t>; Fe(OH)</a:t>
            </a:r>
            <a:r>
              <a:rPr lang="en-US" sz="3200" baseline="-25000" dirty="0">
                <a:latin typeface="Times New Roman" pitchFamily="18" charset="0"/>
                <a:cs typeface="Arial" charset="0"/>
              </a:rPr>
              <a:t>2</a:t>
            </a:r>
            <a:r>
              <a:rPr lang="en-US" sz="3200" dirty="0">
                <a:latin typeface="Times New Roman" pitchFamily="18" charset="0"/>
                <a:cs typeface="Arial" charset="0"/>
              </a:rPr>
              <a:t>; 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Zn.</a:t>
            </a:r>
            <a:endParaRPr lang="en-US" sz="3200" dirty="0">
              <a:latin typeface="Times New Roman" pitchFamily="18" charset="0"/>
              <a:cs typeface="Arial" charset="0"/>
            </a:endParaRPr>
          </a:p>
          <a:p>
            <a:pPr eaLnBrk="0" hangingPunct="0">
              <a:spcBef>
                <a:spcPct val="50000"/>
              </a:spcBef>
              <a:buFontTx/>
              <a:buAutoNum type="alphaUcPeriod"/>
            </a:pPr>
            <a:r>
              <a:rPr lang="en-US" sz="3200" dirty="0">
                <a:latin typeface="Times New Roman" pitchFamily="18" charset="0"/>
                <a:cs typeface="Arial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Ca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(OH)</a:t>
            </a:r>
            <a:r>
              <a:rPr lang="en-US" sz="3200" baseline="-25000" dirty="0" smtClean="0">
                <a:latin typeface="Times New Roman" pitchFamily="18" charset="0"/>
                <a:cs typeface="Arial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; </a:t>
            </a:r>
            <a:r>
              <a:rPr lang="en-US" sz="3200" dirty="0">
                <a:latin typeface="Times New Roman" pitchFamily="18" charset="0"/>
                <a:cs typeface="Arial" charset="0"/>
              </a:rPr>
              <a:t>Ba(OH)</a:t>
            </a:r>
            <a:r>
              <a:rPr lang="en-US" sz="3200" baseline="-25000" dirty="0">
                <a:latin typeface="Times New Roman" pitchFamily="18" charset="0"/>
                <a:cs typeface="Arial" charset="0"/>
              </a:rPr>
              <a:t>2</a:t>
            </a:r>
            <a:r>
              <a:rPr lang="en-US" sz="3200" dirty="0">
                <a:latin typeface="Times New Roman" pitchFamily="18" charset="0"/>
                <a:cs typeface="Arial" charset="0"/>
              </a:rPr>
              <a:t>; Cu; </a:t>
            </a:r>
            <a:r>
              <a:rPr lang="en-US" sz="3200" dirty="0" err="1">
                <a:latin typeface="Times New Roman" pitchFamily="18" charset="0"/>
                <a:cs typeface="Arial" charset="0"/>
              </a:rPr>
              <a:t>FeO</a:t>
            </a:r>
            <a:r>
              <a:rPr lang="en-US" sz="3200" dirty="0">
                <a:latin typeface="Times New Roman" pitchFamily="18" charset="0"/>
                <a:cs typeface="Arial" charset="0"/>
              </a:rPr>
              <a:t>.</a:t>
            </a:r>
          </a:p>
          <a:p>
            <a:pPr eaLnBrk="0" hangingPunct="0">
              <a:spcBef>
                <a:spcPct val="50000"/>
              </a:spcBef>
              <a:buFontTx/>
              <a:buAutoNum type="alphaUcPeriod"/>
            </a:pPr>
            <a:r>
              <a:rPr lang="en-US" sz="3200" dirty="0">
                <a:latin typeface="Times New Roman" pitchFamily="18" charset="0"/>
                <a:cs typeface="Arial" charset="0"/>
              </a:rPr>
              <a:t>  Na</a:t>
            </a:r>
            <a:r>
              <a:rPr lang="en-US" sz="3200" baseline="-25000" dirty="0">
                <a:latin typeface="Times New Roman" pitchFamily="18" charset="0"/>
                <a:cs typeface="Arial" charset="0"/>
              </a:rPr>
              <a:t>2</a:t>
            </a:r>
            <a:r>
              <a:rPr lang="en-US" sz="3200" dirty="0">
                <a:latin typeface="Times New Roman" pitchFamily="18" charset="0"/>
                <a:cs typeface="Arial" charset="0"/>
              </a:rPr>
              <a:t>O; KOH; 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SO</a:t>
            </a:r>
            <a:r>
              <a:rPr lang="en-US" sz="3200" baseline="-25000" dirty="0" smtClean="0">
                <a:latin typeface="Times New Roman" pitchFamily="18" charset="0"/>
                <a:cs typeface="Arial" charset="0"/>
              </a:rPr>
              <a:t>3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; 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Na</a:t>
            </a:r>
            <a:r>
              <a:rPr lang="en-US" sz="3200" baseline="-25000" dirty="0" smtClean="0">
                <a:latin typeface="Times New Roman" pitchFamily="18" charset="0"/>
                <a:cs typeface="Arial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SO</a:t>
            </a:r>
            <a:r>
              <a:rPr lang="en-US" sz="3200" baseline="-25000" dirty="0" smtClean="0">
                <a:latin typeface="Times New Roman" pitchFamily="18" charset="0"/>
                <a:cs typeface="Arial" charset="0"/>
              </a:rPr>
              <a:t>4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.</a:t>
            </a:r>
            <a:endParaRPr lang="en-US" sz="3200" dirty="0">
              <a:latin typeface="Times New Roman" pitchFamily="18" charset="0"/>
              <a:cs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2425" y="3124200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B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97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-828675" y="-100013"/>
            <a:ext cx="10591800" cy="7162801"/>
            <a:chOff x="-528" y="-96"/>
            <a:chExt cx="6672" cy="4512"/>
          </a:xfrm>
        </p:grpSpPr>
        <p:pic>
          <p:nvPicPr>
            <p:cNvPr id="20486" name="Picture 3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48"/>
              <a:ext cx="566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4" descr="rosecornerl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5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3984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6" descr="rosecornerl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7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767" y="160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8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750" y="232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1916297" y="441325"/>
            <a:ext cx="5638800" cy="6413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BÀI TẬP CỦNG CỐ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422303" y="1249538"/>
            <a:ext cx="84243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u="sng" dirty="0" err="1">
                <a:solidFill>
                  <a:schemeClr val="hlink"/>
                </a:solidFill>
              </a:rPr>
              <a:t>Câu</a:t>
            </a:r>
            <a:r>
              <a:rPr lang="en-US" sz="3200" b="1" u="sng" dirty="0">
                <a:solidFill>
                  <a:schemeClr val="hlink"/>
                </a:solidFill>
              </a:rPr>
              <a:t> 2</a:t>
            </a:r>
            <a:r>
              <a:rPr lang="en-US" sz="3200" b="1" dirty="0" smtClean="0">
                <a:solidFill>
                  <a:schemeClr val="hlink"/>
                </a:solidFill>
              </a:rPr>
              <a:t>: </a:t>
            </a:r>
            <a:r>
              <a:rPr lang="en-US" sz="3200" b="1" dirty="0" err="1" smtClean="0">
                <a:solidFill>
                  <a:schemeClr val="hlink"/>
                </a:solidFill>
              </a:rPr>
              <a:t>Hoàn</a:t>
            </a:r>
            <a:r>
              <a:rPr lang="en-US" sz="3200" b="1" dirty="0" smtClean="0">
                <a:solidFill>
                  <a:schemeClr val="hlink"/>
                </a:solidFill>
              </a:rPr>
              <a:t> </a:t>
            </a:r>
            <a:r>
              <a:rPr lang="en-US" sz="3200" b="1" dirty="0" err="1" smtClean="0">
                <a:solidFill>
                  <a:schemeClr val="hlink"/>
                </a:solidFill>
              </a:rPr>
              <a:t>thành</a:t>
            </a:r>
            <a:r>
              <a:rPr lang="en-US" sz="3200" b="1" dirty="0" smtClean="0">
                <a:solidFill>
                  <a:schemeClr val="hlink"/>
                </a:solidFill>
              </a:rPr>
              <a:t> </a:t>
            </a:r>
            <a:r>
              <a:rPr lang="en-US" sz="3200" b="1" dirty="0" err="1" smtClean="0">
                <a:solidFill>
                  <a:schemeClr val="hlink"/>
                </a:solidFill>
              </a:rPr>
              <a:t>các</a:t>
            </a:r>
            <a:r>
              <a:rPr lang="en-US" sz="3200" b="1" dirty="0" smtClean="0">
                <a:solidFill>
                  <a:schemeClr val="hlink"/>
                </a:solidFill>
              </a:rPr>
              <a:t> PTHH </a:t>
            </a:r>
            <a:r>
              <a:rPr lang="en-US" sz="3200" b="1" dirty="0" err="1" smtClean="0">
                <a:solidFill>
                  <a:schemeClr val="hlink"/>
                </a:solidFill>
              </a:rPr>
              <a:t>sau</a:t>
            </a:r>
            <a:r>
              <a:rPr lang="en-US" sz="3200" b="1" dirty="0" smtClean="0">
                <a:solidFill>
                  <a:schemeClr val="hlink"/>
                </a:solidFill>
              </a:rPr>
              <a:t>:</a:t>
            </a:r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22304" y="2204864"/>
            <a:ext cx="8424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H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……….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ZnSO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……….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  H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c) Cu + ….……….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CuSO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+ …….. + ……..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1799" y="2248118"/>
            <a:ext cx="103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3211" y="3066638"/>
            <a:ext cx="1512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620" y="3736313"/>
            <a:ext cx="250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</a:t>
            </a:r>
            <a:r>
              <a:rPr lang="en-US" sz="32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đặc,nóng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8184" y="3702058"/>
            <a:ext cx="918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81925" y="3756615"/>
            <a:ext cx="92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342" y="3077507"/>
            <a:ext cx="33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85065" y="3098731"/>
            <a:ext cx="33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3695" y="375661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555097" y="377008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2941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8" grpId="0"/>
      <p:bldP spid="19" grpId="0"/>
      <p:bldP spid="20" grpId="0"/>
      <p:bldP spid="21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-915952" y="-222376"/>
            <a:ext cx="10591800" cy="7162801"/>
            <a:chOff x="-528" y="-96"/>
            <a:chExt cx="6672" cy="4512"/>
          </a:xfrm>
        </p:grpSpPr>
        <p:pic>
          <p:nvPicPr>
            <p:cNvPr id="20486" name="Picture 3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48"/>
              <a:ext cx="566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4" descr="rosecornerl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5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3984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6" descr="rosecornerl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7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767" y="160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8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750" y="232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1916297" y="441325"/>
            <a:ext cx="5638800" cy="6413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BÀI TẬP CỦNG CỐ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85800" y="2809875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1247775" y="309562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228725" y="2805113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(1)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752600" y="2809875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="1" baseline="-2500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2581275" y="3105150"/>
            <a:ext cx="442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2519363" y="281463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(2)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048000" y="2809875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="1" baseline="-2500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3833813" y="3124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3771900" y="2867025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(3)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4171950" y="2809875"/>
            <a:ext cx="1238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="1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5267325" y="2805113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(4)</a:t>
            </a:r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>
            <a:off x="5286375" y="309562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5638800" y="2809875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="1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>
            <a:off x="7034213" y="311943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7072313" y="2752725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(5)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7467600" y="281940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800" b="1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569948" y="1676400"/>
            <a:ext cx="78025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265743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  <p:bldP spid="31" grpId="0"/>
      <p:bldP spid="32" grpId="0"/>
      <p:bldP spid="33" grpId="0" animBg="1"/>
      <p:bldP spid="34" grpId="0"/>
      <p:bldP spid="35" grpId="0" animBg="1"/>
      <p:bldP spid="36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-828675" y="-100013"/>
            <a:ext cx="10591800" cy="7162801"/>
            <a:chOff x="-528" y="-96"/>
            <a:chExt cx="6672" cy="4512"/>
          </a:xfrm>
        </p:grpSpPr>
        <p:pic>
          <p:nvPicPr>
            <p:cNvPr id="20486" name="Picture 3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48"/>
              <a:ext cx="566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4" descr="rosecornerl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5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3984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6" descr="rosecornerl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7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767" y="160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8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750" y="232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1916297" y="441325"/>
            <a:ext cx="5638800" cy="6413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BÀI TẬP CỦNG CỐ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391155" y="1191989"/>
            <a:ext cx="842438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u="sng" dirty="0" err="1">
                <a:solidFill>
                  <a:schemeClr val="hlink"/>
                </a:solidFill>
              </a:rPr>
              <a:t>Câu</a:t>
            </a:r>
            <a:r>
              <a:rPr lang="en-US" sz="2800" u="sng" dirty="0">
                <a:solidFill>
                  <a:schemeClr val="hlink"/>
                </a:solidFill>
              </a:rPr>
              <a:t> </a:t>
            </a:r>
            <a:r>
              <a:rPr lang="en-US" sz="2800" u="sng" dirty="0" smtClean="0">
                <a:solidFill>
                  <a:schemeClr val="hlink"/>
                </a:solidFill>
              </a:rPr>
              <a:t>4</a:t>
            </a:r>
            <a:r>
              <a:rPr lang="en-US" sz="2800" dirty="0" smtClean="0">
                <a:solidFill>
                  <a:schemeClr val="hlink"/>
                </a:solidFill>
              </a:rPr>
              <a:t>: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3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nhãn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3 </a:t>
            </a:r>
            <a:r>
              <a:rPr lang="en-US" sz="2800" dirty="0" err="1"/>
              <a:t>dd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 H</a:t>
            </a:r>
            <a:r>
              <a:rPr lang="en-US" sz="2800" baseline="-25000" dirty="0"/>
              <a:t>2</a:t>
            </a:r>
            <a:r>
              <a:rPr lang="en-US" sz="2800" dirty="0"/>
              <a:t>SO</a:t>
            </a:r>
            <a:r>
              <a:rPr lang="en-US" sz="2800" baseline="-25000" dirty="0"/>
              <a:t>4</a:t>
            </a:r>
            <a:r>
              <a:rPr lang="en-US" sz="2800" dirty="0"/>
              <a:t>, </a:t>
            </a:r>
            <a:r>
              <a:rPr lang="en-US" sz="2800" dirty="0" err="1"/>
              <a:t>KCl</a:t>
            </a:r>
            <a:r>
              <a:rPr lang="en-US" sz="2800" dirty="0"/>
              <a:t>, K</a:t>
            </a:r>
            <a:r>
              <a:rPr lang="en-US" sz="2800" baseline="-25000" dirty="0"/>
              <a:t>2</a:t>
            </a:r>
            <a:r>
              <a:rPr lang="en-US" sz="2800" dirty="0"/>
              <a:t>SO</a:t>
            </a:r>
            <a:r>
              <a:rPr lang="en-US" sz="2800" baseline="-25000" dirty="0"/>
              <a:t>4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396083" y="2576984"/>
            <a:ext cx="82962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</a:rPr>
              <a:t>Giải:</a:t>
            </a:r>
            <a:r>
              <a:rPr lang="en-US" sz="2400" b="1" dirty="0" err="1">
                <a:latin typeface="Times New Roman" pitchFamily="18" charset="0"/>
              </a:rPr>
              <a:t>Trích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mổi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lọ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mẩu</a:t>
            </a:r>
            <a:r>
              <a:rPr lang="en-US" sz="2400" b="1" dirty="0">
                <a:latin typeface="Times New Roman" pitchFamily="18" charset="0"/>
              </a:rPr>
              <a:t> ,</a:t>
            </a:r>
            <a:r>
              <a:rPr lang="en-US" sz="2400" b="1" dirty="0" err="1">
                <a:latin typeface="Times New Roman" pitchFamily="18" charset="0"/>
              </a:rPr>
              <a:t>đánh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nhúng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quì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tím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400" b="1" dirty="0" err="1">
                <a:latin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mẩu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quì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tím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hóa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</a:rPr>
              <a:t>đỏ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</a:rPr>
              <a:t>H</a:t>
            </a:r>
            <a:r>
              <a:rPr lang="en-US" sz="2400" b="1" baseline="-25000" dirty="0">
                <a:solidFill>
                  <a:srgbClr val="FF33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</a:rPr>
              <a:t>SO</a:t>
            </a:r>
            <a:r>
              <a:rPr lang="en-US" sz="2400" b="1" baseline="-25000" dirty="0">
                <a:solidFill>
                  <a:srgbClr val="FF3300"/>
                </a:solidFill>
                <a:latin typeface="Times New Roman" pitchFamily="18" charset="0"/>
              </a:rPr>
              <a:t>4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400" b="1" dirty="0" err="1">
                <a:latin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</a:rPr>
              <a:t>KCl</a:t>
            </a:r>
            <a:r>
              <a:rPr lang="en-US" sz="2400" b="1" dirty="0">
                <a:latin typeface="Times New Roman" pitchFamily="18" charset="0"/>
              </a:rPr>
              <a:t>, K</a:t>
            </a:r>
            <a:r>
              <a:rPr lang="en-US" sz="2400" b="1" baseline="-25000" dirty="0">
                <a:latin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</a:rPr>
              <a:t>SO</a:t>
            </a:r>
            <a:r>
              <a:rPr lang="en-US" sz="2400" b="1" baseline="-25000" dirty="0">
                <a:latin typeface="Times New Roman" pitchFamily="18" charset="0"/>
              </a:rPr>
              <a:t>4</a:t>
            </a:r>
            <a:r>
              <a:rPr lang="en-US" sz="2400" b="1" dirty="0">
                <a:latin typeface="Times New Roman" pitchFamily="18" charset="0"/>
              </a:rPr>
              <a:t> .Cho </a:t>
            </a:r>
            <a:r>
              <a:rPr lang="en-US" sz="2400" b="1" dirty="0" err="1">
                <a:latin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Cl</a:t>
            </a:r>
            <a:r>
              <a:rPr lang="en-US" sz="2400" b="1" baseline="-25000" dirty="0">
                <a:latin typeface="Times New Roman" pitchFamily="18" charset="0"/>
              </a:rPr>
              <a:t>2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</a:rPr>
              <a:t>lọ</a:t>
            </a:r>
            <a:r>
              <a:rPr lang="en-US" sz="2400" b="1" dirty="0">
                <a:latin typeface="Times New Roman" pitchFamily="18" charset="0"/>
              </a:rPr>
              <a:t> :</a:t>
            </a:r>
            <a:r>
              <a:rPr lang="en-US" sz="2400" b="1" dirty="0" err="1">
                <a:latin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trắng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lọ</a:t>
            </a:r>
            <a:r>
              <a:rPr lang="en-US" sz="2400" b="1" dirty="0">
                <a:latin typeface="Times New Roman" pitchFamily="18" charset="0"/>
              </a:rPr>
              <a:t> K</a:t>
            </a:r>
            <a:r>
              <a:rPr lang="en-US" sz="2400" b="1" baseline="-25000" dirty="0"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</a:rPr>
              <a:t>SO</a:t>
            </a:r>
            <a:r>
              <a:rPr lang="en-US" sz="2400" b="1" baseline="-25000" dirty="0">
                <a:solidFill>
                  <a:srgbClr val="FF3300"/>
                </a:solidFill>
                <a:latin typeface="Times New Roman" pitchFamily="18" charset="0"/>
              </a:rPr>
              <a:t>4</a:t>
            </a:r>
            <a:r>
              <a:rPr lang="en-US" sz="2400" b="1" dirty="0"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       K</a:t>
            </a:r>
            <a:r>
              <a:rPr lang="en-US" sz="2400" b="1" baseline="-25000" dirty="0"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</a:rPr>
              <a:t>SO</a:t>
            </a:r>
            <a:r>
              <a:rPr lang="en-US" sz="2400" b="1" baseline="-25000" dirty="0">
                <a:solidFill>
                  <a:srgbClr val="FF3300"/>
                </a:solidFill>
                <a:latin typeface="Times New Roman" pitchFamily="18" charset="0"/>
              </a:rPr>
              <a:t>4</a:t>
            </a:r>
            <a:r>
              <a:rPr lang="en-US" sz="2400" b="1" baseline="-25000" dirty="0">
                <a:latin typeface="Times New Roman" pitchFamily="18" charset="0"/>
              </a:rPr>
              <a:t>   </a:t>
            </a:r>
            <a:r>
              <a:rPr lang="en-US" sz="2400" b="1" dirty="0">
                <a:latin typeface="Times New Roman" pitchFamily="18" charset="0"/>
              </a:rPr>
              <a:t>+    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Cl</a:t>
            </a:r>
            <a:r>
              <a:rPr lang="en-US" sz="2400" b="1" baseline="-25000" dirty="0">
                <a:latin typeface="Times New Roman" pitchFamily="18" charset="0"/>
              </a:rPr>
              <a:t>2 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sym typeface="Wingdings" pitchFamily="2" charset="2"/>
              </a:rPr>
              <a:t>  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BaSO</a:t>
            </a:r>
            <a:r>
              <a:rPr lang="en-US" sz="2400" b="1" baseline="-25000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4</a:t>
            </a:r>
            <a:r>
              <a:rPr lang="en-US" sz="2400" b="1" baseline="-250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400" b="1" dirty="0">
                <a:latin typeface="Times New Roman" pitchFamily="18" charset="0"/>
                <a:sym typeface="Wingdings" pitchFamily="2" charset="2"/>
              </a:rPr>
              <a:t>  +   2KCl</a:t>
            </a:r>
            <a:endParaRPr 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35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269084" y="1282986"/>
            <a:ext cx="7156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HƯỚNG DẪN HỌC TẬP Ở NHÀ: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498785" y="2275632"/>
            <a:ext cx="669674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atin typeface="Times New Roman" pitchFamily="18" charset="0"/>
              </a:rPr>
              <a:t>-    </a:t>
            </a:r>
            <a:r>
              <a:rPr lang="en-US" sz="3600" b="1" dirty="0" err="1" smtClean="0">
                <a:latin typeface="Times New Roman" pitchFamily="18" charset="0"/>
              </a:rPr>
              <a:t>Học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cũ</a:t>
            </a:r>
            <a:endParaRPr lang="en-US" sz="3600" b="1" dirty="0">
              <a:latin typeface="Times New Roman" pitchFamily="18" charset="0"/>
            </a:endParaRPr>
          </a:p>
          <a:p>
            <a:pPr marL="571500" indent="-571500">
              <a:spcBef>
                <a:spcPct val="50000"/>
              </a:spcBef>
              <a:buFontTx/>
              <a:buChar char="-"/>
            </a:pPr>
            <a:r>
              <a:rPr lang="en-US" sz="3600" b="1" dirty="0" err="1" smtClean="0">
                <a:latin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</a:rPr>
              <a:t> </a:t>
            </a:r>
            <a:endParaRPr lang="en-US" sz="3600" b="1" dirty="0" smtClean="0">
              <a:latin typeface="Times New Roman" pitchFamily="18" charset="0"/>
            </a:endParaRPr>
          </a:p>
          <a:p>
            <a:pPr marL="571500" indent="-571500">
              <a:spcBef>
                <a:spcPct val="50000"/>
              </a:spcBef>
              <a:buFontTx/>
              <a:buChar char="-"/>
            </a:pPr>
            <a:r>
              <a:rPr lang="en-US" sz="3600" b="1" dirty="0" err="1" smtClean="0">
                <a:latin typeface="Times New Roman" pitchFamily="18" charset="0"/>
              </a:rPr>
              <a:t>Xem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trước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mới</a:t>
            </a:r>
            <a:endParaRPr lang="en-US" sz="3600" b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36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695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Pictur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41148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572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7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000" y="3810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3400" y="3048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5" name="Picture 9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0" y="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10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3810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7" name="Picture 11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28956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8" name="Picture 12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2400" y="45720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9" name="Picture 13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8382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0" name="Picture 14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3810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1" name="Picture 15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6858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2" name="Picture 16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7432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3" name="Picture 17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2200" y="4572000"/>
            <a:ext cx="13716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54" name="WordArt 18"/>
          <p:cNvSpPr>
            <a:spLocks noChangeArrowheads="1" noChangeShapeType="1" noTextEdit="1"/>
          </p:cNvSpPr>
          <p:nvPr/>
        </p:nvSpPr>
        <p:spPr bwMode="auto">
          <a:xfrm>
            <a:off x="838200" y="1905000"/>
            <a:ext cx="7478216" cy="2460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4481"/>
              </a:avLst>
            </a:prstTxWarp>
          </a:bodyPr>
          <a:lstStyle/>
          <a:p>
            <a:pPr algn="ctr"/>
            <a:r>
              <a:rPr lang="pt-BR" sz="5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QUÝ THẦY CÔ DỒI DÀO SỨC KHỎE</a:t>
            </a:r>
          </a:p>
          <a:p>
            <a:pPr algn="ctr"/>
            <a:r>
              <a:rPr lang="pt-BR" sz="5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HỌC TỐT </a:t>
            </a:r>
            <a:r>
              <a:rPr lang="pt-BR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vi-VN" sz="5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2400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4: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SỐ  AXIT QUAN TRỌNG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600200" y="12192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SUNFURIC (H</a:t>
            </a:r>
            <a:r>
              <a:rPr lang="en-US" sz="3200" baseline="-25000" dirty="0" smtClean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 smtClean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762000" y="1828800"/>
            <a:ext cx="3665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</a:rPr>
              <a:t>Tính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</a:rPr>
              <a:t>lí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0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9" name="Picture 4" descr="rosecorner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855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rosecornerl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ivider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4" y="3608026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ivider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275" y="6349046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ivider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7078" y="31599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istrator\Desktop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590800"/>
            <a:ext cx="4648200" cy="2984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17436" y="3759712"/>
            <a:ext cx="3602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mầu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8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421" y="3505200"/>
            <a:ext cx="5191125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845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4: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MỘT SỐ  AXIT QUAN TRỌNG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00200" y="12192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AXIT SUNFURIC (H</a:t>
            </a:r>
            <a:r>
              <a:rPr lang="en-US" sz="3200" baseline="-25000" dirty="0" smtClean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aseline="-25000" dirty="0" smtClean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62000" y="1828800"/>
            <a:ext cx="3665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</a:rPr>
              <a:t>Tính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</a:rPr>
              <a:t>lí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0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7432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sunfuric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5867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sunfuric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716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606DF1-F6F0-41ED-A2FD-C096018784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0" y="1981200"/>
            <a:ext cx="33528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6200" y="990600"/>
            <a:ext cx="33528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564" y="4572000"/>
            <a:ext cx="3564835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43600" y="4572000"/>
            <a:ext cx="33528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91200" y="2438400"/>
            <a:ext cx="33528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903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89DD-4D79-415C-B05E-4033EB3F9B5B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422564"/>
            <a:ext cx="7031978" cy="8382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sunfuric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99328" y="2048768"/>
            <a:ext cx="41750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76502" y="2624595"/>
            <a:ext cx="41750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838200" y="503526"/>
            <a:ext cx="822162" cy="457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2456" y="960726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Quan sát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SG" sz="3200" dirty="0" smtClean="0">
                <a:latin typeface="Times New Roman" pitchFamily="18" charset="0"/>
                <a:cs typeface="Times New Roman" pitchFamily="18" charset="0"/>
              </a:rPr>
              <a:t>clip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sau và rút ra cách pha loãng axit sunfuric đặc?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rosecornerl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osecorner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84862"/>
            <a:ext cx="1371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ivider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5354" y="3608026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divider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275" y="6349046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divider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7078" y="315991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ách pha loãng axit H2SO4 đặc - Hóa Chất VietChe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H="1" flipV="1">
            <a:off x="1325217" y="3153233"/>
            <a:ext cx="6881960" cy="33999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6051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147" grpId="0" build="p"/>
      <p:bldP spid="6151" grpId="0"/>
      <p:bldP spid="6152" grpId="0"/>
      <p:bldP spid="10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811-26BB-4BCF-A505-6ACF82B87103}" type="datetime1">
              <a:rPr lang="en-US" smtClean="0">
                <a:solidFill>
                  <a:srgbClr val="000000"/>
                </a:solidFill>
              </a:rPr>
              <a:pPr/>
              <a:t>9/27/2021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Bùi Thị Tuyết- SP hoá k34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D5EFE-8E20-43BC-81B9-F83E0E9D93D9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Cách pha loãng axit H2SO4 đặc - Hóa Chất VietChem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69851" y="381000"/>
            <a:ext cx="9213851" cy="61102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2773363" y="4330700"/>
            <a:ext cx="1468437" cy="1608138"/>
            <a:chOff x="4080" y="2544"/>
            <a:chExt cx="925" cy="1013"/>
          </a:xfrm>
        </p:grpSpPr>
        <p:sp>
          <p:nvSpPr>
            <p:cNvPr id="14436" name="AutoShape 3"/>
            <p:cNvSpPr>
              <a:spLocks noChangeArrowheads="1"/>
            </p:cNvSpPr>
            <p:nvPr/>
          </p:nvSpPr>
          <p:spPr bwMode="auto">
            <a:xfrm>
              <a:off x="4137" y="2549"/>
              <a:ext cx="816" cy="100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37" name="AutoShape 4"/>
            <p:cNvSpPr>
              <a:spLocks noChangeArrowheads="1"/>
            </p:cNvSpPr>
            <p:nvPr/>
          </p:nvSpPr>
          <p:spPr bwMode="auto">
            <a:xfrm>
              <a:off x="4080" y="2544"/>
              <a:ext cx="925" cy="223"/>
            </a:xfrm>
            <a:prstGeom prst="flowChartManualOperat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38" name="Rectangle 5"/>
            <p:cNvSpPr>
              <a:spLocks noChangeArrowheads="1"/>
            </p:cNvSpPr>
            <p:nvPr/>
          </p:nvSpPr>
          <p:spPr bwMode="auto">
            <a:xfrm>
              <a:off x="4150" y="2574"/>
              <a:ext cx="794" cy="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79725" y="4848225"/>
            <a:ext cx="1270000" cy="1085850"/>
            <a:chOff x="3552" y="1056"/>
            <a:chExt cx="800" cy="684"/>
          </a:xfrm>
        </p:grpSpPr>
        <p:sp>
          <p:nvSpPr>
            <p:cNvPr id="14434" name="Rectangle 7"/>
            <p:cNvSpPr>
              <a:spLocks noChangeArrowheads="1"/>
            </p:cNvSpPr>
            <p:nvPr/>
          </p:nvSpPr>
          <p:spPr bwMode="auto">
            <a:xfrm>
              <a:off x="3552" y="1056"/>
              <a:ext cx="800" cy="2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35" name="AutoShape 8"/>
            <p:cNvSpPr>
              <a:spLocks noChangeArrowheads="1"/>
            </p:cNvSpPr>
            <p:nvPr/>
          </p:nvSpPr>
          <p:spPr bwMode="auto">
            <a:xfrm>
              <a:off x="3552" y="1152"/>
              <a:ext cx="798" cy="588"/>
            </a:xfrm>
            <a:prstGeom prst="flowChartAlternateProcess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99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4340" name="Group 9"/>
          <p:cNvGrpSpPr>
            <a:grpSpLocks/>
          </p:cNvGrpSpPr>
          <p:nvPr/>
        </p:nvGrpSpPr>
        <p:grpSpPr bwMode="auto">
          <a:xfrm>
            <a:off x="2870200" y="5153025"/>
            <a:ext cx="1270000" cy="781050"/>
            <a:chOff x="3552" y="1056"/>
            <a:chExt cx="800" cy="684"/>
          </a:xfrm>
        </p:grpSpPr>
        <p:sp>
          <p:nvSpPr>
            <p:cNvPr id="14432" name="Rectangle 10"/>
            <p:cNvSpPr>
              <a:spLocks noChangeArrowheads="1"/>
            </p:cNvSpPr>
            <p:nvPr/>
          </p:nvSpPr>
          <p:spPr bwMode="auto">
            <a:xfrm>
              <a:off x="3552" y="1056"/>
              <a:ext cx="800" cy="2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33" name="AutoShape 11"/>
            <p:cNvSpPr>
              <a:spLocks noChangeArrowheads="1"/>
            </p:cNvSpPr>
            <p:nvPr/>
          </p:nvSpPr>
          <p:spPr bwMode="auto">
            <a:xfrm>
              <a:off x="3552" y="1152"/>
              <a:ext cx="798" cy="588"/>
            </a:xfrm>
            <a:prstGeom prst="flowChartAlternateProcess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99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4341" name="Line 12"/>
          <p:cNvSpPr>
            <a:spLocks noChangeShapeType="1"/>
          </p:cNvSpPr>
          <p:nvPr/>
        </p:nvSpPr>
        <p:spPr bwMode="auto">
          <a:xfrm>
            <a:off x="3646488" y="47672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2" name="Line 13"/>
          <p:cNvSpPr>
            <a:spLocks noChangeShapeType="1"/>
          </p:cNvSpPr>
          <p:nvPr/>
        </p:nvSpPr>
        <p:spPr bwMode="auto">
          <a:xfrm>
            <a:off x="3665538" y="50339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502" name="Line 14"/>
          <p:cNvSpPr>
            <a:spLocks noChangeShapeType="1"/>
          </p:cNvSpPr>
          <p:nvPr/>
        </p:nvSpPr>
        <p:spPr bwMode="auto">
          <a:xfrm>
            <a:off x="3022600" y="4767263"/>
            <a:ext cx="319088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4" name="Line 15"/>
          <p:cNvSpPr>
            <a:spLocks noChangeShapeType="1"/>
          </p:cNvSpPr>
          <p:nvPr/>
        </p:nvSpPr>
        <p:spPr bwMode="auto">
          <a:xfrm>
            <a:off x="3494088" y="49387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5" name="Line 16"/>
          <p:cNvSpPr>
            <a:spLocks noChangeShapeType="1"/>
          </p:cNvSpPr>
          <p:nvPr/>
        </p:nvSpPr>
        <p:spPr bwMode="auto">
          <a:xfrm>
            <a:off x="3189288" y="50339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6" name="Line 17"/>
          <p:cNvSpPr>
            <a:spLocks noChangeShapeType="1"/>
          </p:cNvSpPr>
          <p:nvPr/>
        </p:nvSpPr>
        <p:spPr bwMode="auto">
          <a:xfrm>
            <a:off x="2960688" y="51482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7" name="Line 18"/>
          <p:cNvSpPr>
            <a:spLocks noChangeShapeType="1"/>
          </p:cNvSpPr>
          <p:nvPr/>
        </p:nvSpPr>
        <p:spPr bwMode="auto">
          <a:xfrm>
            <a:off x="364648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8" name="Line 19"/>
          <p:cNvSpPr>
            <a:spLocks noChangeShapeType="1"/>
          </p:cNvSpPr>
          <p:nvPr/>
        </p:nvSpPr>
        <p:spPr bwMode="auto">
          <a:xfrm>
            <a:off x="313213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9" name="Line 20"/>
          <p:cNvSpPr>
            <a:spLocks noChangeShapeType="1"/>
          </p:cNvSpPr>
          <p:nvPr/>
        </p:nvSpPr>
        <p:spPr bwMode="auto">
          <a:xfrm>
            <a:off x="3379788" y="53006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0" name="Line 21"/>
          <p:cNvSpPr>
            <a:spLocks noChangeShapeType="1"/>
          </p:cNvSpPr>
          <p:nvPr/>
        </p:nvSpPr>
        <p:spPr bwMode="auto">
          <a:xfrm>
            <a:off x="3036888" y="49196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1" name="Line 22"/>
          <p:cNvSpPr>
            <a:spLocks noChangeShapeType="1"/>
          </p:cNvSpPr>
          <p:nvPr/>
        </p:nvSpPr>
        <p:spPr bwMode="auto">
          <a:xfrm>
            <a:off x="366553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2" name="Line 23"/>
          <p:cNvSpPr>
            <a:spLocks noChangeShapeType="1"/>
          </p:cNvSpPr>
          <p:nvPr/>
        </p:nvSpPr>
        <p:spPr bwMode="auto">
          <a:xfrm>
            <a:off x="3684588" y="55102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3" name="Line 24"/>
          <p:cNvSpPr>
            <a:spLocks noChangeShapeType="1"/>
          </p:cNvSpPr>
          <p:nvPr/>
        </p:nvSpPr>
        <p:spPr bwMode="auto">
          <a:xfrm>
            <a:off x="305593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4" name="Line 25"/>
          <p:cNvSpPr>
            <a:spLocks noChangeShapeType="1"/>
          </p:cNvSpPr>
          <p:nvPr/>
        </p:nvSpPr>
        <p:spPr bwMode="auto">
          <a:xfrm>
            <a:off x="3513138" y="54149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5" name="Line 26"/>
          <p:cNvSpPr>
            <a:spLocks noChangeShapeType="1"/>
          </p:cNvSpPr>
          <p:nvPr/>
        </p:nvSpPr>
        <p:spPr bwMode="auto">
          <a:xfrm>
            <a:off x="3208338" y="55102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6" name="Line 27"/>
          <p:cNvSpPr>
            <a:spLocks noChangeShapeType="1"/>
          </p:cNvSpPr>
          <p:nvPr/>
        </p:nvSpPr>
        <p:spPr bwMode="auto">
          <a:xfrm>
            <a:off x="3436938" y="5624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7" name="Line 28"/>
          <p:cNvSpPr>
            <a:spLocks noChangeShapeType="1"/>
          </p:cNvSpPr>
          <p:nvPr/>
        </p:nvSpPr>
        <p:spPr bwMode="auto">
          <a:xfrm>
            <a:off x="2979738" y="5624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8" name="Line 29"/>
          <p:cNvSpPr>
            <a:spLocks noChangeShapeType="1"/>
          </p:cNvSpPr>
          <p:nvPr/>
        </p:nvSpPr>
        <p:spPr bwMode="auto">
          <a:xfrm>
            <a:off x="3665538" y="57197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9" name="Line 30"/>
          <p:cNvSpPr>
            <a:spLocks noChangeShapeType="1"/>
          </p:cNvSpPr>
          <p:nvPr/>
        </p:nvSpPr>
        <p:spPr bwMode="auto">
          <a:xfrm>
            <a:off x="3151188" y="57197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60" name="Line 31"/>
          <p:cNvSpPr>
            <a:spLocks noChangeShapeType="1"/>
          </p:cNvSpPr>
          <p:nvPr/>
        </p:nvSpPr>
        <p:spPr bwMode="auto">
          <a:xfrm>
            <a:off x="3398838" y="58340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61" name="Line 32"/>
          <p:cNvSpPr>
            <a:spLocks noChangeShapeType="1"/>
          </p:cNvSpPr>
          <p:nvPr/>
        </p:nvSpPr>
        <p:spPr bwMode="auto">
          <a:xfrm>
            <a:off x="3055938" y="53959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91521" name="Picture 3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417">
            <a:off x="3570288" y="2649538"/>
            <a:ext cx="2438400" cy="14906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22" name="Picture 34" descr="Untitled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143"/>
          <a:stretch>
            <a:fillRect/>
          </a:stretch>
        </p:blipFill>
        <p:spPr bwMode="auto">
          <a:xfrm>
            <a:off x="5715000" y="4181475"/>
            <a:ext cx="32766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23" name="Oval 35"/>
          <p:cNvSpPr>
            <a:spLocks noChangeArrowheads="1"/>
          </p:cNvSpPr>
          <p:nvPr/>
        </p:nvSpPr>
        <p:spPr bwMode="auto">
          <a:xfrm>
            <a:off x="3175000" y="51641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 rot="10800000">
            <a:off x="3175000" y="4478338"/>
            <a:ext cx="152400" cy="609600"/>
            <a:chOff x="4752" y="1296"/>
            <a:chExt cx="192" cy="576"/>
          </a:xfrm>
        </p:grpSpPr>
        <p:sp>
          <p:nvSpPr>
            <p:cNvPr id="14430" name="AutoShape 37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31" name="Oval 38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 rot="10800000">
            <a:off x="2870200" y="4630738"/>
            <a:ext cx="304800" cy="762000"/>
            <a:chOff x="4752" y="1296"/>
            <a:chExt cx="192" cy="576"/>
          </a:xfrm>
        </p:grpSpPr>
        <p:sp>
          <p:nvSpPr>
            <p:cNvPr id="14428" name="AutoShape 40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ECFF">
                    <a:alpha val="70000"/>
                  </a:srgbClr>
                </a:gs>
                <a:gs pos="100000">
                  <a:srgbClr val="CCECFF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29" name="Oval 41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gradFill rotWithShape="1">
              <a:gsLst>
                <a:gs pos="0">
                  <a:srgbClr val="CCECFF">
                    <a:alpha val="70000"/>
                  </a:srgbClr>
                </a:gs>
                <a:gs pos="100000">
                  <a:srgbClr val="CCECFF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 rot="10800000">
            <a:off x="3784600" y="4478338"/>
            <a:ext cx="304800" cy="609600"/>
            <a:chOff x="4752" y="1296"/>
            <a:chExt cx="192" cy="576"/>
          </a:xfrm>
        </p:grpSpPr>
        <p:sp>
          <p:nvSpPr>
            <p:cNvPr id="14426" name="AutoShape 43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27" name="Oval 44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 rot="3624343">
            <a:off x="4127500" y="3678238"/>
            <a:ext cx="228600" cy="914400"/>
            <a:chOff x="4752" y="1296"/>
            <a:chExt cx="192" cy="576"/>
          </a:xfrm>
        </p:grpSpPr>
        <p:sp>
          <p:nvSpPr>
            <p:cNvPr id="14424" name="AutoShape 46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25" name="Oval 47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48"/>
          <p:cNvGrpSpPr>
            <a:grpSpLocks/>
          </p:cNvGrpSpPr>
          <p:nvPr/>
        </p:nvGrpSpPr>
        <p:grpSpPr bwMode="auto">
          <a:xfrm rot="7784290">
            <a:off x="4851400" y="4021138"/>
            <a:ext cx="304800" cy="685800"/>
            <a:chOff x="4752" y="1296"/>
            <a:chExt cx="192" cy="576"/>
          </a:xfrm>
        </p:grpSpPr>
        <p:sp>
          <p:nvSpPr>
            <p:cNvPr id="14422" name="AutoShape 49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23" name="Oval 50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 rot="4836707">
            <a:off x="4889500" y="3595688"/>
            <a:ext cx="152400" cy="533400"/>
            <a:chOff x="4752" y="1296"/>
            <a:chExt cx="192" cy="576"/>
          </a:xfrm>
        </p:grpSpPr>
        <p:sp>
          <p:nvSpPr>
            <p:cNvPr id="14420" name="AutoShape 52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21" name="Oval 53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 rot="9440696">
            <a:off x="4470400" y="4322763"/>
            <a:ext cx="152400" cy="381000"/>
            <a:chOff x="4752" y="1296"/>
            <a:chExt cx="192" cy="576"/>
          </a:xfrm>
        </p:grpSpPr>
        <p:sp>
          <p:nvSpPr>
            <p:cNvPr id="14418" name="AutoShape 55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19" name="Oval 56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57"/>
          <p:cNvGrpSpPr>
            <a:grpSpLocks/>
          </p:cNvGrpSpPr>
          <p:nvPr/>
        </p:nvGrpSpPr>
        <p:grpSpPr bwMode="auto">
          <a:xfrm rot="-337055">
            <a:off x="3175000" y="3716338"/>
            <a:ext cx="228600" cy="685800"/>
            <a:chOff x="4752" y="1296"/>
            <a:chExt cx="192" cy="576"/>
          </a:xfrm>
        </p:grpSpPr>
        <p:sp>
          <p:nvSpPr>
            <p:cNvPr id="14416" name="AutoShape 58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17" name="Oval 59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60"/>
          <p:cNvGrpSpPr>
            <a:grpSpLocks/>
          </p:cNvGrpSpPr>
          <p:nvPr/>
        </p:nvGrpSpPr>
        <p:grpSpPr bwMode="auto">
          <a:xfrm rot="-1482318">
            <a:off x="2794000" y="3792538"/>
            <a:ext cx="228600" cy="685800"/>
            <a:chOff x="4752" y="1296"/>
            <a:chExt cx="192" cy="576"/>
          </a:xfrm>
        </p:grpSpPr>
        <p:sp>
          <p:nvSpPr>
            <p:cNvPr id="14414" name="AutoShape 61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15" name="Oval 62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63"/>
          <p:cNvGrpSpPr>
            <a:grpSpLocks/>
          </p:cNvGrpSpPr>
          <p:nvPr/>
        </p:nvGrpSpPr>
        <p:grpSpPr bwMode="auto">
          <a:xfrm rot="-1669460">
            <a:off x="2794000" y="3030538"/>
            <a:ext cx="228600" cy="685800"/>
            <a:chOff x="4752" y="1296"/>
            <a:chExt cx="192" cy="576"/>
          </a:xfrm>
        </p:grpSpPr>
        <p:sp>
          <p:nvSpPr>
            <p:cNvPr id="14412" name="AutoShape 64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13" name="Oval 65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66"/>
          <p:cNvGrpSpPr>
            <a:grpSpLocks/>
          </p:cNvGrpSpPr>
          <p:nvPr/>
        </p:nvGrpSpPr>
        <p:grpSpPr bwMode="auto">
          <a:xfrm rot="-5589389">
            <a:off x="2149475" y="3598863"/>
            <a:ext cx="147638" cy="531812"/>
            <a:chOff x="4752" y="1296"/>
            <a:chExt cx="192" cy="576"/>
          </a:xfrm>
        </p:grpSpPr>
        <p:sp>
          <p:nvSpPr>
            <p:cNvPr id="14410" name="AutoShape 67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11" name="Oval 68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69"/>
          <p:cNvGrpSpPr>
            <a:grpSpLocks/>
          </p:cNvGrpSpPr>
          <p:nvPr/>
        </p:nvGrpSpPr>
        <p:grpSpPr bwMode="auto">
          <a:xfrm rot="-3120751">
            <a:off x="2420938" y="2549525"/>
            <a:ext cx="152400" cy="457200"/>
            <a:chOff x="4752" y="1296"/>
            <a:chExt cx="192" cy="576"/>
          </a:xfrm>
        </p:grpSpPr>
        <p:sp>
          <p:nvSpPr>
            <p:cNvPr id="14408" name="AutoShape 70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09" name="Oval 71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72"/>
          <p:cNvGrpSpPr>
            <a:grpSpLocks/>
          </p:cNvGrpSpPr>
          <p:nvPr/>
        </p:nvGrpSpPr>
        <p:grpSpPr bwMode="auto">
          <a:xfrm rot="-3800079">
            <a:off x="2230438" y="3186113"/>
            <a:ext cx="152400" cy="381000"/>
            <a:chOff x="4752" y="1296"/>
            <a:chExt cx="192" cy="576"/>
          </a:xfrm>
        </p:grpSpPr>
        <p:sp>
          <p:nvSpPr>
            <p:cNvPr id="14406" name="AutoShape 73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07" name="Oval 74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75"/>
          <p:cNvGrpSpPr>
            <a:grpSpLocks/>
          </p:cNvGrpSpPr>
          <p:nvPr/>
        </p:nvGrpSpPr>
        <p:grpSpPr bwMode="auto">
          <a:xfrm rot="-8106574">
            <a:off x="2222500" y="4135438"/>
            <a:ext cx="152400" cy="381000"/>
            <a:chOff x="4752" y="1296"/>
            <a:chExt cx="192" cy="576"/>
          </a:xfrm>
        </p:grpSpPr>
        <p:sp>
          <p:nvSpPr>
            <p:cNvPr id="14404" name="AutoShape 76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05" name="Oval 77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91566" name="Text Box 78"/>
          <p:cNvSpPr txBox="1">
            <a:spLocks noChangeArrowheads="1"/>
          </p:cNvSpPr>
          <p:nvPr/>
        </p:nvSpPr>
        <p:spPr bwMode="auto">
          <a:xfrm>
            <a:off x="5842000" y="3319463"/>
            <a:ext cx="914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sz="2500" b="1" baseline="-2500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sz="2500" b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O</a:t>
            </a:r>
          </a:p>
        </p:txBody>
      </p:sp>
      <p:grpSp>
        <p:nvGrpSpPr>
          <p:cNvPr id="19" name="Group 79"/>
          <p:cNvGrpSpPr>
            <a:grpSpLocks/>
          </p:cNvGrpSpPr>
          <p:nvPr/>
        </p:nvGrpSpPr>
        <p:grpSpPr bwMode="auto">
          <a:xfrm>
            <a:off x="6527800" y="990600"/>
            <a:ext cx="635000" cy="2209800"/>
            <a:chOff x="4067" y="441"/>
            <a:chExt cx="400" cy="1392"/>
          </a:xfrm>
        </p:grpSpPr>
        <p:pic>
          <p:nvPicPr>
            <p:cNvPr id="14402" name="Picture 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" y="441"/>
              <a:ext cx="40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03" name="AutoShape 81"/>
            <p:cNvSpPr>
              <a:spLocks noChangeArrowheads="1"/>
            </p:cNvSpPr>
            <p:nvPr/>
          </p:nvSpPr>
          <p:spPr bwMode="auto">
            <a:xfrm>
              <a:off x="4176" y="1296"/>
              <a:ext cx="192" cy="445"/>
            </a:xfrm>
            <a:prstGeom prst="flowChartAlternateProcess">
              <a:avLst/>
            </a:prstGeom>
            <a:gradFill rotWithShape="1">
              <a:gsLst>
                <a:gs pos="0">
                  <a:srgbClr val="CCECFF">
                    <a:alpha val="81000"/>
                  </a:srgbClr>
                </a:gs>
                <a:gs pos="100000">
                  <a:srgbClr val="99CCFF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91570" name="Oval 82"/>
          <p:cNvSpPr>
            <a:spLocks noChangeArrowheads="1"/>
          </p:cNvSpPr>
          <p:nvPr/>
        </p:nvSpPr>
        <p:spPr bwMode="auto">
          <a:xfrm>
            <a:off x="3632200" y="48593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71" name="Oval 83"/>
          <p:cNvSpPr>
            <a:spLocks noChangeArrowheads="1"/>
          </p:cNvSpPr>
          <p:nvPr/>
        </p:nvSpPr>
        <p:spPr bwMode="auto">
          <a:xfrm>
            <a:off x="3708400" y="5011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72" name="Oval 84"/>
          <p:cNvSpPr>
            <a:spLocks noChangeArrowheads="1"/>
          </p:cNvSpPr>
          <p:nvPr/>
        </p:nvSpPr>
        <p:spPr bwMode="auto">
          <a:xfrm>
            <a:off x="3479800" y="5105400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73" name="Oval 85"/>
          <p:cNvSpPr>
            <a:spLocks noChangeArrowheads="1"/>
          </p:cNvSpPr>
          <p:nvPr/>
        </p:nvSpPr>
        <p:spPr bwMode="auto">
          <a:xfrm>
            <a:off x="3632200" y="52403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74" name="Oval 86"/>
          <p:cNvSpPr>
            <a:spLocks noChangeArrowheads="1"/>
          </p:cNvSpPr>
          <p:nvPr/>
        </p:nvSpPr>
        <p:spPr bwMode="auto">
          <a:xfrm>
            <a:off x="3860800" y="51641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75" name="Oval 87"/>
          <p:cNvSpPr>
            <a:spLocks noChangeArrowheads="1"/>
          </p:cNvSpPr>
          <p:nvPr/>
        </p:nvSpPr>
        <p:spPr bwMode="auto">
          <a:xfrm>
            <a:off x="3479800" y="52403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76" name="Oval 88"/>
          <p:cNvSpPr>
            <a:spLocks noChangeArrowheads="1"/>
          </p:cNvSpPr>
          <p:nvPr/>
        </p:nvSpPr>
        <p:spPr bwMode="auto">
          <a:xfrm>
            <a:off x="3479800" y="52403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77" name="Oval 89"/>
          <p:cNvSpPr>
            <a:spLocks noChangeArrowheads="1"/>
          </p:cNvSpPr>
          <p:nvPr/>
        </p:nvSpPr>
        <p:spPr bwMode="auto">
          <a:xfrm>
            <a:off x="3708400" y="51641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78" name="Oval 90"/>
          <p:cNvSpPr>
            <a:spLocks noChangeArrowheads="1"/>
          </p:cNvSpPr>
          <p:nvPr/>
        </p:nvSpPr>
        <p:spPr bwMode="auto">
          <a:xfrm>
            <a:off x="3784600" y="53927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390" name="Line 91"/>
          <p:cNvSpPr>
            <a:spLocks noChangeShapeType="1"/>
          </p:cNvSpPr>
          <p:nvPr/>
        </p:nvSpPr>
        <p:spPr bwMode="auto">
          <a:xfrm>
            <a:off x="3556000" y="4189413"/>
            <a:ext cx="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91" name="Line 92"/>
          <p:cNvSpPr>
            <a:spLocks noChangeShapeType="1"/>
          </p:cNvSpPr>
          <p:nvPr/>
        </p:nvSpPr>
        <p:spPr bwMode="auto">
          <a:xfrm>
            <a:off x="3575050" y="4398963"/>
            <a:ext cx="152400" cy="412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581" name="AutoShape 93"/>
          <p:cNvSpPr>
            <a:spLocks noChangeArrowheads="1"/>
          </p:cNvSpPr>
          <p:nvPr/>
        </p:nvSpPr>
        <p:spPr bwMode="auto">
          <a:xfrm rot="9711556">
            <a:off x="3560763" y="3573463"/>
            <a:ext cx="1916112" cy="85725"/>
          </a:xfrm>
          <a:prstGeom prst="flowChartManualInput">
            <a:avLst/>
          </a:prstGeom>
          <a:gradFill rotWithShape="1">
            <a:gsLst>
              <a:gs pos="0">
                <a:srgbClr val="99CCFF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82" name="Text Box 94"/>
          <p:cNvSpPr txBox="1">
            <a:spLocks noChangeArrowheads="1"/>
          </p:cNvSpPr>
          <p:nvPr/>
        </p:nvSpPr>
        <p:spPr bwMode="auto">
          <a:xfrm>
            <a:off x="2730500" y="1866900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Gây bỏng</a:t>
            </a:r>
          </a:p>
        </p:txBody>
      </p:sp>
      <p:sp>
        <p:nvSpPr>
          <p:cNvPr id="191583" name="Oval 95"/>
          <p:cNvSpPr>
            <a:spLocks noChangeArrowheads="1"/>
          </p:cNvSpPr>
          <p:nvPr/>
        </p:nvSpPr>
        <p:spPr bwMode="auto">
          <a:xfrm>
            <a:off x="3251200" y="5410200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1584" name="Oval 96"/>
          <p:cNvSpPr>
            <a:spLocks noChangeArrowheads="1"/>
          </p:cNvSpPr>
          <p:nvPr/>
        </p:nvSpPr>
        <p:spPr bwMode="auto">
          <a:xfrm>
            <a:off x="3327400" y="5257800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396" name="Line 97"/>
          <p:cNvSpPr>
            <a:spLocks noChangeShapeType="1"/>
          </p:cNvSpPr>
          <p:nvPr/>
        </p:nvSpPr>
        <p:spPr bwMode="auto">
          <a:xfrm>
            <a:off x="3417888" y="51482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586" name="AutoShape 98"/>
          <p:cNvSpPr>
            <a:spLocks noChangeArrowheads="1"/>
          </p:cNvSpPr>
          <p:nvPr/>
        </p:nvSpPr>
        <p:spPr bwMode="auto">
          <a:xfrm rot="5601987">
            <a:off x="2682875" y="4713288"/>
            <a:ext cx="2000250" cy="304800"/>
          </a:xfrm>
          <a:prstGeom prst="flowChartPunchedTape">
            <a:avLst/>
          </a:prstGeom>
          <a:gradFill rotWithShape="1">
            <a:gsLst>
              <a:gs pos="0">
                <a:srgbClr val="99CCFF"/>
              </a:gs>
              <a:gs pos="100000">
                <a:srgbClr val="CCE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398" name="Text Box 99"/>
          <p:cNvSpPr txBox="1">
            <a:spLocks noChangeArrowheads="1"/>
          </p:cNvSpPr>
          <p:nvPr/>
        </p:nvSpPr>
        <p:spPr bwMode="auto">
          <a:xfrm>
            <a:off x="2891234" y="5991464"/>
            <a:ext cx="1481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sz="2000" b="1" baseline="-25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SO</a:t>
            </a:r>
            <a:r>
              <a:rPr lang="en-US" sz="2000" b="1" baseline="-25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4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</a:rPr>
              <a:t>đặc</a:t>
            </a:r>
            <a:r>
              <a:rPr lang="en-US" sz="2000" b="1" baseline="-25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14399" name="Picture 100" descr="h2so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00" name="AutoShape 101"/>
          <p:cNvSpPr>
            <a:spLocks noChangeArrowheads="1"/>
          </p:cNvSpPr>
          <p:nvPr/>
        </p:nvSpPr>
        <p:spPr bwMode="auto">
          <a:xfrm>
            <a:off x="1828800" y="152400"/>
            <a:ext cx="4572000" cy="990600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</a:rPr>
              <a:t>CẨN THẬN ! </a:t>
            </a:r>
          </a:p>
        </p:txBody>
      </p:sp>
    </p:spTree>
    <p:extLst>
      <p:ext uri="{BB962C8B-B14F-4D97-AF65-F5344CB8AC3E}">
        <p14:creationId xmlns="" xmlns:p14="http://schemas.microsoft.com/office/powerpoint/2010/main" val="2295624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4" dur="1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2000" fill="hold"/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2000" fill="hold"/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2000" fill="hold"/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0" fill="hold"/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2000" fill="hold"/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000" fill="hold"/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2000" fill="hold"/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2000" fill="hold"/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8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2000" fill="hold"/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000" fill="hold"/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3" dur="20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2000" fill="hold"/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2000" fill="hold"/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2000" fill="hold"/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2000" fill="hold"/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4" dur="20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2000" fill="hold"/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1" dur="2000"/>
                                        <p:tgtEl>
                                          <p:spTgt spid="191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2000" fill="hold"/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2000" fill="hold"/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0" dur="20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2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4" dur="1000" fill="hold"/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 fill="hold"/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000" fill="hold"/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7" dur="1000"/>
                                        <p:tgtEl>
                                          <p:spTgt spid="19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02" grpId="0" animBg="1"/>
      <p:bldP spid="191523" grpId="0" animBg="1"/>
      <p:bldP spid="191523" grpId="1" animBg="1"/>
      <p:bldP spid="191566" grpId="0"/>
      <p:bldP spid="191570" grpId="0" animBg="1"/>
      <p:bldP spid="191571" grpId="0" animBg="1"/>
      <p:bldP spid="191572" grpId="0" animBg="1"/>
      <p:bldP spid="191573" grpId="0" animBg="1"/>
      <p:bldP spid="191574" grpId="0" animBg="1"/>
      <p:bldP spid="191574" grpId="1" animBg="1"/>
      <p:bldP spid="191575" grpId="0" animBg="1"/>
      <p:bldP spid="191576" grpId="0" animBg="1"/>
      <p:bldP spid="191576" grpId="1" animBg="1"/>
      <p:bldP spid="191577" grpId="0" animBg="1"/>
      <p:bldP spid="191578" grpId="0" animBg="1"/>
      <p:bldP spid="191578" grpId="1" animBg="1"/>
      <p:bldP spid="191581" grpId="0" animBg="1"/>
      <p:bldP spid="191582" grpId="0"/>
      <p:bldP spid="191583" grpId="0" animBg="1"/>
      <p:bldP spid="191584" grpId="0" animBg="1"/>
      <p:bldP spid="19158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1359</Words>
  <Application>Microsoft Office PowerPoint</Application>
  <PresentationFormat>On-screen Show (4:3)</PresentationFormat>
  <Paragraphs>177</Paragraphs>
  <Slides>36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Default Design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7 32Bit</dc:creator>
  <cp:lastModifiedBy>pc</cp:lastModifiedBy>
  <cp:revision>62</cp:revision>
  <dcterms:created xsi:type="dcterms:W3CDTF">2015-09-11T11:59:30Z</dcterms:created>
  <dcterms:modified xsi:type="dcterms:W3CDTF">2021-09-27T14:28:06Z</dcterms:modified>
</cp:coreProperties>
</file>